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81" r:id="rId17"/>
    <p:sldId id="282" r:id="rId18"/>
    <p:sldId id="272" r:id="rId19"/>
    <p:sldId id="273" r:id="rId20"/>
    <p:sldId id="271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70" d="100"/>
          <a:sy n="70" d="100"/>
        </p:scale>
        <p:origin x="5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FF2C6-D5E6-451F-B873-9A33E293C62E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D6911-D04C-49D0-9AA8-C4B0A495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19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D6911-D04C-49D0-9AA8-C4B0A49507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9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5113-0107-22B1-0DB0-1166C2B24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391F9-DBDD-5FAA-095B-80B65905B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81A1C-6C28-810F-0124-C46B616B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692B-DAC7-1685-9A48-37768AC9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A57D9-AB91-B4F2-4CCE-A5613A2F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D2058-CBFD-5430-CC21-4D89BA2597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52005" y="5735637"/>
            <a:ext cx="1501795" cy="7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0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C276-0403-C915-8AC7-7F18D667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62179-1581-4075-327B-BA4023578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B25C1-3633-FBED-E62F-E0406CF6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F4A61-B72E-8BC1-B3CB-9BD5D36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AEDB6-34FA-22BD-5C6C-B69AE2DA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0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C88229-7700-7DD6-5C9A-88D0DC37F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45358-9659-C1B7-9697-8BCB92062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84E0-7D87-536E-6AA4-C3EBED547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1325B-EB5A-B5BA-1ACC-CB51F1BF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988F0-C069-7188-919B-7E606822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4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D54F-FF76-5517-22C7-4FCE01F2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FC4E-6490-16CD-F25C-66147AC3D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C0E4B-691C-8A9A-2970-315257C0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8DF2B-4AFF-56FF-2B58-D2F101A0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436EA-4B64-4FD9-52B7-DE8AC00C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6991D-812C-77E1-9381-72154A602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2200" y="5779018"/>
            <a:ext cx="1294610" cy="6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8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2971-07FE-68A5-134E-DA4E3756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D48AA-E81B-FB49-A8A2-14F4726F2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F715F-251D-7C3F-80FE-0222AC08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2C832-2EF3-2E03-E1A7-97A263AF1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EAC62-101F-E872-DB89-E2605A44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D7E9-AD66-D3DF-B44D-4F4A08F5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7E34-EF4E-B18A-A662-45E3C9D21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0FDB4-DE77-CB97-A418-FCBAB915C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1020D-02B1-8B44-4EF8-9D6C8BDF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D87C3-5283-E0D9-E117-B0E76C76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28032-2D20-45FB-3B7C-45931212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8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51D1-3571-4A2E-88EF-E63A0C94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6909-BA71-D191-B31C-4DFE54267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7340D-8A58-134D-0245-085241471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AFAB5-9E08-E38F-0550-A9E0CAEBE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1C39D-79F3-4B71-D0AC-F54511CBD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D9656-00B4-4717-8971-0AD33D25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87520F-139C-ED90-08BA-4C6EAB6F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D165C-8392-EDFC-31CA-521B796F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8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262D-AE3E-97BE-F819-76ACD2E8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12411-55EE-7178-6997-4B403520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905E7-E4AF-B40D-FA58-116820D83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D1950-81B3-3B30-74CF-FA405612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6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F06F9-047F-EA3A-EAC5-C86A0BF67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5BAF6-2C75-E098-F714-2CD615AF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FB274-423B-6875-853E-F9C222EF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7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3E8-3449-8B34-65DE-5C35EBD7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D27A-1065-C002-DFCE-C6D23E5FB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B9179-4FE7-B33E-90E5-432491531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84271-DB27-C2D6-7DE4-656961095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38D3C-E6AF-CB07-AF37-ACED75F2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5A975-4F6C-0013-FE05-20F1D1B5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1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E384-F38C-3180-426F-5CCD21133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BD625-4768-5C66-6CC1-609404232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D575D-5872-2313-19BB-EC766F36B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87E30-2F3D-AE43-1E1C-7BB11E816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8C497-E810-F773-598E-3F6A2E3F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C7C19-309D-0FB5-631B-4E22695C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2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E6F6A-28A0-D7E5-8EA0-C9325039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C3DC0-C47D-51CC-E50E-537B7A942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CD82E-E69B-F785-243D-A187FCB5F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7DA1E5-3EF7-436A-9642-8B82A7700D3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8DDE6-7967-BEB6-D73C-9808B8028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546ED-560F-49C6-3591-E47C4B64B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9C73F9-C22B-4B4D-892A-88A1BEE2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127.0.0.1:8000/doc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Redocly/redo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127.0.0.1:8000/evenodd/1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hello/welcometoCSRbootcam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127.0.0.1:8000/order/101/item/5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:8000/hello?name=Ravi&amp;age=2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localhost:8000/hello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9647-C5DC-4DA4-FBE5-247416179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u="sng" dirty="0"/>
              <a:t>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E6889-AFDF-CCAD-CE15-F2A4B5D85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379036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A87E-4A75-C447-88F3-090D94194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-28409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OPENAPI or Interactive API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E1661-5DBD-E18C-6353-8382584CF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28" y="72834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To see the documentation, just add `/docs` to the </a:t>
            </a:r>
            <a:r>
              <a:rPr lang="en-US" sz="1800" dirty="0" err="1"/>
              <a:t>url</a:t>
            </a:r>
            <a:r>
              <a:rPr lang="en-US" sz="1800" dirty="0"/>
              <a:t> (`</a:t>
            </a:r>
            <a:r>
              <a:rPr lang="en-US" sz="1800" b="1" dirty="0">
                <a:hlinkClick r:id="rId2"/>
              </a:rPr>
              <a:t>http://127.0.0.1:8000/docs</a:t>
            </a:r>
            <a:r>
              <a:rPr lang="en-US" sz="1800" dirty="0"/>
              <a:t>`). This link will show automatic interactive API documentation.</a:t>
            </a:r>
          </a:p>
        </p:txBody>
      </p:sp>
      <p:pic>
        <p:nvPicPr>
          <p:cNvPr id="9218" name="Picture 2" descr="Automated documentation created by FastAPI">
            <a:extLst>
              <a:ext uri="{FF2B5EF4-FFF2-40B4-BE49-F238E27FC236}">
                <a16:creationId xmlns:a16="http://schemas.microsoft.com/office/drawing/2014/main" id="{B36074FD-1F9B-2F73-C50A-1A37472B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1" y="1385339"/>
            <a:ext cx="8147067" cy="408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000023-EAFB-7083-C976-4853213100F2}"/>
              </a:ext>
            </a:extLst>
          </p:cNvPr>
          <p:cNvSpPr txBox="1"/>
          <p:nvPr/>
        </p:nvSpPr>
        <p:spPr>
          <a:xfrm>
            <a:off x="756648" y="5679421"/>
            <a:ext cx="933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the </a:t>
            </a:r>
            <a:r>
              <a:rPr lang="en-US" b="1" dirty="0"/>
              <a:t>'try it out'</a:t>
            </a:r>
            <a:r>
              <a:rPr lang="en-US" dirty="0"/>
              <a:t> button and then </a:t>
            </a:r>
            <a:r>
              <a:rPr lang="en-US" b="1" dirty="0"/>
              <a:t>'Execute'</a:t>
            </a:r>
            <a:r>
              <a:rPr lang="en-US" dirty="0"/>
              <a:t> button that appears afterward.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1DB8F-6DBF-2872-C746-35C7F641B2A7}"/>
              </a:ext>
            </a:extLst>
          </p:cNvPr>
          <p:cNvSpPr txBox="1"/>
          <p:nvPr/>
        </p:nvSpPr>
        <p:spPr>
          <a:xfrm>
            <a:off x="8776008" y="1890117"/>
            <a:ext cx="333064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OpenAPI Schema in </a:t>
            </a:r>
            <a:r>
              <a:rPr lang="en-US" sz="1600" b="1" dirty="0" err="1"/>
              <a:t>FastAPI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FastAPI</a:t>
            </a:r>
            <a:r>
              <a:rPr lang="en-US" sz="1600" dirty="0"/>
              <a:t> creates a </a:t>
            </a:r>
            <a:r>
              <a:rPr lang="en-US" sz="1600" b="1" dirty="0"/>
              <a:t>schema</a:t>
            </a:r>
            <a:r>
              <a:rPr lang="en-US" sz="1600" dirty="0"/>
              <a:t> (blueprint) of all APIs using the </a:t>
            </a:r>
            <a:r>
              <a:rPr lang="en-US" sz="1600" b="1" dirty="0"/>
              <a:t>OpenAPI standard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schema is an </a:t>
            </a:r>
            <a:r>
              <a:rPr lang="en-US" sz="1600" b="1" dirty="0"/>
              <a:t>abstract description</a:t>
            </a:r>
            <a:r>
              <a:rPr lang="en-US" sz="1600" dirty="0"/>
              <a:t> of the API (not the code).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schema powers the built-in </a:t>
            </a:r>
            <a:r>
              <a:rPr lang="en-US" sz="1600" b="1" dirty="0"/>
              <a:t>interactive docs</a:t>
            </a:r>
            <a:r>
              <a:rPr lang="en-US" sz="1600" dirty="0"/>
              <a:t> (Swagger UI &amp; </a:t>
            </a:r>
            <a:r>
              <a:rPr lang="en-US" sz="1600" dirty="0" err="1"/>
              <a:t>ReDoc</a:t>
            </a:r>
            <a:r>
              <a:rPr lang="en-US" sz="1600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2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astAPI OpenAPI1">
            <a:extLst>
              <a:ext uri="{FF2B5EF4-FFF2-40B4-BE49-F238E27FC236}">
                <a16:creationId xmlns:a16="http://schemas.microsoft.com/office/drawing/2014/main" id="{2B93912F-B5FA-03F6-5662-5E92573F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" y="152400"/>
            <a:ext cx="5715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4F7C13-24FE-4C77-2260-24574758B057}"/>
              </a:ext>
            </a:extLst>
          </p:cNvPr>
          <p:cNvSpPr txBox="1"/>
          <p:nvPr/>
        </p:nvSpPr>
        <p:spPr>
          <a:xfrm>
            <a:off x="6958584" y="1951672"/>
            <a:ext cx="474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Curl</a:t>
            </a:r>
            <a:r>
              <a:rPr lang="en-US" dirty="0"/>
              <a:t> command internally executed, the request URL, the response headers, and the JSON format of the server's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see the response body is a dictionary. </a:t>
            </a:r>
          </a:p>
        </p:txBody>
      </p:sp>
    </p:spTree>
    <p:extLst>
      <p:ext uri="{BB962C8B-B14F-4D97-AF65-F5344CB8AC3E}">
        <p14:creationId xmlns:p14="http://schemas.microsoft.com/office/powerpoint/2010/main" val="79370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58C8A-0BC0-07D9-0596-151836EA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1" y="234569"/>
            <a:ext cx="4360816" cy="6209774"/>
          </a:xfrm>
        </p:spPr>
        <p:txBody>
          <a:bodyPr/>
          <a:lstStyle/>
          <a:p>
            <a:r>
              <a:rPr lang="en-US" sz="1800" dirty="0" err="1"/>
              <a:t>FastAPI</a:t>
            </a:r>
            <a:r>
              <a:rPr lang="en-US" sz="1800" dirty="0"/>
              <a:t> also supports another automatic documentation method provided by </a:t>
            </a:r>
            <a:r>
              <a:rPr lang="en-US" sz="1800" b="1" dirty="0" err="1"/>
              <a:t>Redoc</a:t>
            </a:r>
            <a:endParaRPr lang="en-US" sz="1800" b="1" dirty="0"/>
          </a:p>
          <a:p>
            <a:pPr marL="0" indent="0" algn="ctr">
              <a:buNone/>
            </a:pPr>
            <a:r>
              <a:rPr lang="en-US" sz="1800" dirty="0"/>
              <a:t> (</a:t>
            </a:r>
            <a:r>
              <a:rPr lang="en-US" sz="1800" dirty="0">
                <a:hlinkClick r:id="rId2"/>
              </a:rPr>
              <a:t> https://github.com/Redocly/redoc</a:t>
            </a:r>
            <a:r>
              <a:rPr lang="en-US" sz="1800" dirty="0"/>
              <a:t>).</a:t>
            </a:r>
          </a:p>
          <a:p>
            <a:r>
              <a:rPr lang="en-US" sz="1800" dirty="0"/>
              <a:t>Enter http://localhost:8000/redoc as URL in the browsers address bar.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1268" name="Picture 4" descr="FastAPI Github">
            <a:extLst>
              <a:ext uri="{FF2B5EF4-FFF2-40B4-BE49-F238E27FC236}">
                <a16:creationId xmlns:a16="http://schemas.microsoft.com/office/drawing/2014/main" id="{9DAC6A9C-0B97-2D31-57D3-6A60C417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045" y="0"/>
            <a:ext cx="5741126" cy="687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0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EF1A-0DD9-0B71-B992-F0E1AC9B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-32067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Q: Personalized Greeting!!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6309-5CF2-8E68-3177-CE7D886EE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8106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@app.get("/greet/{name}")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def greet(name: str):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return {"message":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f"Hello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{name}!"}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BDF95-03ED-02B5-502C-F56219BE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80" y="1539321"/>
            <a:ext cx="6073140" cy="4048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5B446-494C-4DA7-BD83-D4BDF171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16" y="3563701"/>
            <a:ext cx="3372023" cy="1797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228FE-DB72-2C05-8784-5E2741CEFCB6}"/>
              </a:ext>
            </a:extLst>
          </p:cNvPr>
          <p:cNvSpPr txBox="1"/>
          <p:nvPr/>
        </p:nvSpPr>
        <p:spPr>
          <a:xfrm>
            <a:off x="362712" y="2770632"/>
            <a:ext cx="400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http://localhost:8000/greet/Janani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7A8EA-22FE-A12E-5EB1-617F038621C3}"/>
              </a:ext>
            </a:extLst>
          </p:cNvPr>
          <p:cNvSpPr txBox="1"/>
          <p:nvPr/>
        </p:nvSpPr>
        <p:spPr>
          <a:xfrm>
            <a:off x="5093208" y="810641"/>
            <a:ext cx="537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http://localhost:8000/docs</a:t>
            </a:r>
          </a:p>
        </p:txBody>
      </p:sp>
    </p:spTree>
    <p:extLst>
      <p:ext uri="{BB962C8B-B14F-4D97-AF65-F5344CB8AC3E}">
        <p14:creationId xmlns:p14="http://schemas.microsoft.com/office/powerpoint/2010/main" val="291937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D687-1151-F605-9AB4-F8B88164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-32981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Q: Check even or odd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20440-D53C-5176-CFFE-C8B78D30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56" y="67348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@app.get("/evenodd/{number}")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def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even_or_odd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(number: int):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return {"number": number, "type": "Even" if number % 2 == 0 else "Odd"}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http://127.0.0.1:8000/evenodd/10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{</a:t>
            </a:r>
          </a:p>
          <a:p>
            <a:pPr marL="0" indent="0">
              <a:buNone/>
            </a:pPr>
            <a:r>
              <a:rPr lang="en-US" sz="1800" dirty="0"/>
              <a:t>  "number": 10,</a:t>
            </a:r>
          </a:p>
          <a:p>
            <a:pPr marL="0" indent="0">
              <a:buNone/>
            </a:pPr>
            <a:r>
              <a:rPr lang="en-US" sz="1800" dirty="0"/>
              <a:t>  "type": "Even"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FF21D-B2C2-AA86-453A-73E8C632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978" y="820388"/>
            <a:ext cx="3340272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5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CE2D-1E04-14FD-A327-3DA20A6A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6" y="-28409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65C10-AC88-D3FA-03B9-7BBE80992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600329"/>
            <a:ext cx="1131417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 Type Hinting feature of Python is most effectively used in almost all </a:t>
            </a:r>
            <a:r>
              <a:rPr lang="en-US" sz="1800" b="1" dirty="0"/>
              <a:t>IDEs</a:t>
            </a:r>
            <a:r>
              <a:rPr lang="en-US" sz="1800" dirty="0"/>
              <a:t> (Integrated Development Environments) such as </a:t>
            </a:r>
            <a:r>
              <a:rPr lang="en-US" sz="1800" b="1" dirty="0"/>
              <a:t>PyCharm</a:t>
            </a:r>
            <a:r>
              <a:rPr lang="en-US" sz="1800" dirty="0"/>
              <a:t> and </a:t>
            </a:r>
            <a:r>
              <a:rPr lang="en-US" sz="1800" b="1" dirty="0"/>
              <a:t>VS Code</a:t>
            </a:r>
            <a:r>
              <a:rPr lang="en-US" sz="1800" dirty="0"/>
              <a:t> to provide dynamic autocomplete features.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Example: </a:t>
            </a:r>
            <a:r>
              <a:rPr lang="en-US" sz="1800" dirty="0" err="1"/>
              <a:t>sayhello</a:t>
            </a:r>
            <a:r>
              <a:rPr lang="en-US" sz="1800" dirty="0"/>
              <a:t>(name: str) → returns "Hello &lt;Name&gt;". With name: str, VS Code knows name is a string.</a:t>
            </a:r>
          </a:p>
          <a:p>
            <a:r>
              <a:rPr lang="en-US" sz="1800" dirty="0"/>
              <a:t>Typing name. shows a dropdown of string methods (e.g., capitalize()).</a:t>
            </a:r>
          </a:p>
          <a:p>
            <a:r>
              <a:rPr lang="en-US" sz="1800" dirty="0"/>
              <a:t>Without type hints → no autocomplete suggestions.</a:t>
            </a:r>
          </a:p>
          <a:p>
            <a:r>
              <a:rPr lang="en-US" sz="1800" dirty="0"/>
              <a:t>Here, type hint comes handy: by adding </a:t>
            </a:r>
            <a:r>
              <a:rPr lang="en-US" sz="1800" b="1" dirty="0"/>
              <a:t>str</a:t>
            </a:r>
            <a:r>
              <a:rPr lang="en-US" sz="1800" dirty="0"/>
              <a:t> in the function definition, you get the full list of string methods to pick from.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68063-C117-FB26-2CF2-EB9FC5DC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49" y="1217830"/>
            <a:ext cx="5296172" cy="1416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4CECF-ECD4-EFD2-9AB2-5B89EE6D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162" y="4224048"/>
            <a:ext cx="5200917" cy="25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1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947F8-7F5F-F9A5-DED7-32A94058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44" y="978408"/>
            <a:ext cx="6153912" cy="5984939"/>
          </a:xfrm>
        </p:spPr>
        <p:txBody>
          <a:bodyPr>
            <a:normAutofit/>
          </a:bodyPr>
          <a:lstStyle/>
          <a:p>
            <a:r>
              <a:rPr lang="en-US" sz="1800" dirty="0"/>
              <a:t>Type hints also work with user-defined class.</a:t>
            </a:r>
          </a:p>
          <a:p>
            <a:r>
              <a:rPr lang="en-US" sz="1800" dirty="0" err="1"/>
              <a:t>Eg</a:t>
            </a:r>
            <a:r>
              <a:rPr lang="en-US" sz="1800" dirty="0"/>
              <a:t>: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class Rectangle: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def 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init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__(self, w: int, h: int) -&gt; None: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self.width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= w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self.height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= h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def area(r: Rectangle) -&gt; int: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return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r.width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*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r.height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800" dirty="0"/>
              <a:t>IDE (VS Code) provides autocomplete for class attributes (width, height) when r. is typed.</a:t>
            </a:r>
          </a:p>
          <a:p>
            <a:r>
              <a:rPr lang="en-US" sz="1800" dirty="0"/>
              <a:t>This helps avoid errors and speeds up coding.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2245E-B0B3-299F-D0A9-DC203D3C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656" y="1092866"/>
            <a:ext cx="5340624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3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E076-279E-279F-8813-F8CB2866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-28409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REST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E696C-C8A5-0033-634F-395DB5E13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737488"/>
            <a:ext cx="10515600" cy="5471287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/>
              <a:t>REST is an </a:t>
            </a:r>
            <a:r>
              <a:rPr lang="en-US" sz="2100" b="1" dirty="0"/>
              <a:t>architecture style</a:t>
            </a:r>
            <a:r>
              <a:rPr lang="en-US" sz="2100" dirty="0"/>
              <a:t> for building web applications.</a:t>
            </a:r>
          </a:p>
          <a:p>
            <a:r>
              <a:rPr lang="en-US" sz="2100" dirty="0"/>
              <a:t>It is </a:t>
            </a:r>
            <a:r>
              <a:rPr lang="en-US" sz="2100" b="1" dirty="0"/>
              <a:t>resource-based</a:t>
            </a:r>
            <a:r>
              <a:rPr lang="en-US" sz="2100" dirty="0"/>
              <a:t>: everything (file, image, database row) is treated as a resource.</a:t>
            </a:r>
          </a:p>
          <a:p>
            <a:pPr marL="0" indent="0">
              <a:buNone/>
            </a:pPr>
            <a:r>
              <a:rPr lang="en-US" sz="2100" b="1" dirty="0"/>
              <a:t> </a:t>
            </a:r>
            <a:r>
              <a:rPr lang="en-US" sz="2100" b="1" u="sng" dirty="0"/>
              <a:t>REST Constraints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b="1" dirty="0"/>
              <a:t>Uniform Interface</a:t>
            </a:r>
            <a:r>
              <a:rPr lang="en-US" sz="2100" dirty="0"/>
              <a:t> – standard way to access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b="1" dirty="0"/>
              <a:t>Stateless</a:t>
            </a:r>
            <a:r>
              <a:rPr lang="en-US" sz="2100" dirty="0"/>
              <a:t> – each request is independent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b="1" dirty="0"/>
              <a:t>Client-Server</a:t>
            </a:r>
            <a:r>
              <a:rPr lang="en-US" sz="2100" dirty="0"/>
              <a:t> – separation of client and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b="1" dirty="0"/>
              <a:t>Cacheable</a:t>
            </a:r>
            <a:r>
              <a:rPr lang="en-US" sz="2100" dirty="0"/>
              <a:t> – responses can be cached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b="1" dirty="0"/>
              <a:t>Layered System</a:t>
            </a:r>
            <a:r>
              <a:rPr lang="en-US" sz="2100" dirty="0"/>
              <a:t> – multiple layers between client &amp;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b="1" dirty="0"/>
              <a:t>Code on Demand</a:t>
            </a:r>
            <a:r>
              <a:rPr lang="en-US" sz="2100" dirty="0"/>
              <a:t> – server can send executable code (optional)</a:t>
            </a:r>
          </a:p>
          <a:p>
            <a:pPr marL="0" indent="0">
              <a:buNone/>
            </a:pPr>
            <a:r>
              <a:rPr lang="en-US" sz="2100" b="1" u="sng" dirty="0"/>
              <a:t>Advantages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dirty="0"/>
              <a:t>Scalable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dirty="0"/>
              <a:t>Simple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dirty="0"/>
              <a:t>Easy to modify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dirty="0"/>
              <a:t>Reliable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dirty="0"/>
              <a:t>Portable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dirty="0"/>
              <a:t>Transparent (visible interactions)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8DF31-49D9-20C4-F3F5-9687BF4A20F7}"/>
              </a:ext>
            </a:extLst>
          </p:cNvPr>
          <p:cNvSpPr txBox="1"/>
          <p:nvPr/>
        </p:nvSpPr>
        <p:spPr>
          <a:xfrm>
            <a:off x="7598664" y="3429000"/>
            <a:ext cx="3593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HTTP Methods in REST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POST → Create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→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PUT → Update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DELETE → Delete</a:t>
            </a:r>
          </a:p>
        </p:txBody>
      </p:sp>
    </p:spTree>
    <p:extLst>
      <p:ext uri="{BB962C8B-B14F-4D97-AF65-F5344CB8AC3E}">
        <p14:creationId xmlns:p14="http://schemas.microsoft.com/office/powerpoint/2010/main" val="122551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6D71-449D-192D-FBE5-5A7F4606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04" y="-338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Path Parameters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BE471D-975C-8CBD-35E8-C3290D714B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8704" y="535188"/>
            <a:ext cx="1159459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Path parameters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values that form part of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URL path itself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They let you capture specific resources by embedding variables directly in the URL.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800" dirty="0"/>
              <a:t> This helps the user to remember the application URLs more effectively. In </a:t>
            </a:r>
            <a:r>
              <a:rPr lang="en-US" sz="1800" dirty="0" err="1"/>
              <a:t>FastAPI</a:t>
            </a:r>
            <a:r>
              <a:rPr lang="en-US" sz="1800" dirty="0"/>
              <a:t>, it is termed a path. A path or route is the part of the URL trailing after the first /.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example, in th</a:t>
            </a:r>
            <a:r>
              <a:rPr lang="en-US" altLang="en-US" sz="1800" dirty="0"/>
              <a:t>e following URL,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2"/>
              </a:rPr>
              <a:t>http://localhost:8000/hello/welcometoCSRbootcamp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/>
              <a:t>The path or route would be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/hello/</a:t>
            </a:r>
            <a:r>
              <a:rPr lang="en-US" altLang="en-US" sz="1800" dirty="0" err="1">
                <a:hlinkClick r:id="rId2"/>
              </a:rPr>
              <a:t>welcometoCSRbootcamp</a:t>
            </a:r>
            <a:endParaRPr lang="en-US" altLang="en-US" sz="1800" dirty="0"/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93B43-B990-9A6E-4F3A-46FF99B31687}"/>
              </a:ext>
            </a:extLst>
          </p:cNvPr>
          <p:cNvSpPr txBox="1"/>
          <p:nvPr/>
        </p:nvSpPr>
        <p:spPr>
          <a:xfrm>
            <a:off x="298704" y="2962656"/>
            <a:ext cx="115945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FastAPI</a:t>
            </a:r>
            <a:r>
              <a:rPr lang="en-US" dirty="0"/>
              <a:t>, such a path string is given as a parameter to the operation decorator. The operation here refers to the HTTP verb used by the browser to send the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operations include GET, PUT, etc. The operation decorator (for example, @app.get("/")) is immediately followed by a function that is executed when the specified URL is visited. In the below example −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app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@app.get("/")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async def index():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	          return {"message": "Hello World"}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("/") is the path, get is the operation, @app.get("/") is the path operation decorator, and the index() function just below it is termed as path operation function.</a:t>
            </a:r>
          </a:p>
        </p:txBody>
      </p:sp>
    </p:spTree>
    <p:extLst>
      <p:ext uri="{BB962C8B-B14F-4D97-AF65-F5344CB8AC3E}">
        <p14:creationId xmlns:p14="http://schemas.microsoft.com/office/powerpoint/2010/main" val="385823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3353-BD9F-587E-FB4E-E47D10E44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To return multiple path parameters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@app.get("/order/{order_id}/item/{item_id}")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def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get_order_item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order_id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: int,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item_id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: int):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return {"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order_id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":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order_id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item_id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":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item_id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800" dirty="0">
                <a:hlinkClick r:id="rId2"/>
              </a:rPr>
              <a:t>http://127.0.0.1:8000/order/101/item/55</a:t>
            </a:r>
            <a:endParaRPr lang="en-US" sz="1800" dirty="0"/>
          </a:p>
          <a:p>
            <a:r>
              <a:rPr lang="en-US" sz="1800" dirty="0"/>
              <a:t>Output :</a:t>
            </a:r>
          </a:p>
          <a:p>
            <a:pPr marL="0" indent="0">
              <a:buNone/>
            </a:pPr>
            <a:r>
              <a:rPr lang="en-US" sz="1800" dirty="0"/>
              <a:t>{"</a:t>
            </a:r>
            <a:r>
              <a:rPr lang="en-US" sz="1800" dirty="0" err="1"/>
              <a:t>order_id</a:t>
            </a:r>
            <a:r>
              <a:rPr lang="en-US" sz="1800" dirty="0"/>
              <a:t>": 101, "</a:t>
            </a:r>
            <a:r>
              <a:rPr lang="en-US" sz="1800" dirty="0" err="1"/>
              <a:t>item_id</a:t>
            </a:r>
            <a:r>
              <a:rPr lang="en-US" sz="1800" dirty="0"/>
              <a:t>": 55}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D8BAA8DC-2674-DF33-6C85-6977731A1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096" y="1101344"/>
            <a:ext cx="4972812" cy="33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69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DF86-AF12-EAB3-CCEF-50464701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4" y="-27495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8533E-56B9-892B-B20F-3D5E88494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88" y="72834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They are the backbone of the modern architecture because they allow for applications to be modular and decoupled.</a:t>
            </a:r>
          </a:p>
          <a:p>
            <a:r>
              <a:rPr lang="en-US" sz="1800" dirty="0"/>
              <a:t>An API is a software intermediary that allows two applications to talk to each other.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AB41-F361-CF8F-FEC4-4173B1E4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61" y="1835461"/>
            <a:ext cx="6782149" cy="2711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05D94-27BE-3332-4894-F0EA86C7C0C7}"/>
              </a:ext>
            </a:extLst>
          </p:cNvPr>
          <p:cNvSpPr txBox="1"/>
          <p:nvPr/>
        </p:nvSpPr>
        <p:spPr>
          <a:xfrm>
            <a:off x="481584" y="4870238"/>
            <a:ext cx="10155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API takes a request from an application and sends it to a server. The server then processes the request and send the data back to its application. The application then interprets the data and presents it to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can use different styles: REST, SOAP (XML-based messages), </a:t>
            </a:r>
            <a:r>
              <a:rPr lang="en-US" dirty="0" err="1"/>
              <a:t>GraphQL</a:t>
            </a:r>
            <a:r>
              <a:rPr lang="en-US" dirty="0"/>
              <a:t> (Queries and mutations), </a:t>
            </a:r>
            <a:r>
              <a:rPr lang="en-US" dirty="0" err="1"/>
              <a:t>gRPC</a:t>
            </a:r>
            <a:r>
              <a:rPr lang="en-US" dirty="0"/>
              <a:t> (Remote procedure calls),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94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A219-E366-4470-CC2C-83125F9B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-36639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Query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156C5-0DC2-71A5-FD05-8AF4A8E00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" y="746633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 classical method of passing the request data to the server is to append a query string to the URL.</a:t>
            </a:r>
          </a:p>
          <a:p>
            <a:r>
              <a:rPr lang="en-US" sz="1800" dirty="0"/>
              <a:t>In </a:t>
            </a:r>
            <a:r>
              <a:rPr lang="en-US" sz="1800" dirty="0" err="1"/>
              <a:t>FastAPI</a:t>
            </a:r>
            <a:r>
              <a:rPr lang="en-US" sz="1800" dirty="0"/>
              <a:t>, query parameters are the values you pass in the URL after the ? symbol. They’re not part of the path, but extra key-value pairs.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@app.get("/hello")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hello(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name:str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age:int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{"name": name, 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age":age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}</a:t>
            </a:r>
          </a:p>
          <a:p>
            <a:r>
              <a:rPr lang="en-US" sz="1800" dirty="0">
                <a:hlinkClick r:id="rId2"/>
              </a:rPr>
              <a:t>http://localhost:8000/hello?name=Ravi&amp;age=20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4BCA2-0EEF-DCA0-FF9C-D1DA7050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53" y="1666784"/>
            <a:ext cx="4438878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12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DABFAA-B039-D1E4-7EDE-8D2BF26F7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595" y="225425"/>
            <a:ext cx="366956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BA41A-D11F-DD4F-D3D6-D2383CB5EEA4}"/>
              </a:ext>
            </a:extLst>
          </p:cNvPr>
          <p:cNvSpPr txBox="1"/>
          <p:nvPr/>
        </p:nvSpPr>
        <p:spPr>
          <a:xfrm>
            <a:off x="4873752" y="292870"/>
            <a:ext cx="71140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Optional Query Parameters</a:t>
            </a:r>
          </a:p>
          <a:p>
            <a:endParaRPr lang="en-US" b="1" dirty="0"/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typing import Optional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@app.get("/greet/")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def greet(name: Optional[str] = "Guest"):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return {"message":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f"Hello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{name}!"}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with Query</a:t>
            </a:r>
          </a:p>
          <a:p>
            <a:r>
              <a:rPr lang="en-US" dirty="0"/>
              <a:t>http://127.0.0.1:8000/greet/?name=Janani</a:t>
            </a:r>
          </a:p>
          <a:p>
            <a:r>
              <a:rPr lang="en-US" dirty="0"/>
              <a:t>Output: {"message": "Hello, Janani!"}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without Query</a:t>
            </a:r>
          </a:p>
          <a:p>
            <a:r>
              <a:rPr lang="en-US" dirty="0"/>
              <a:t>http://127.0.0.1:8000/greet/</a:t>
            </a:r>
          </a:p>
          <a:p>
            <a:r>
              <a:rPr lang="en-US" dirty="0"/>
              <a:t>Output: {"message": "Hello, Guest!"}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AAE32-376C-4C93-D58F-D477DB32867C}"/>
              </a:ext>
            </a:extLst>
          </p:cNvPr>
          <p:cNvSpPr txBox="1"/>
          <p:nvPr/>
        </p:nvSpPr>
        <p:spPr>
          <a:xfrm>
            <a:off x="9592056" y="896112"/>
            <a:ext cx="228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Query parameters</a:t>
            </a:r>
            <a:r>
              <a:rPr lang="en-US" dirty="0"/>
              <a:t> are mainly used to </a:t>
            </a:r>
            <a:r>
              <a:rPr lang="en-US" b="1" dirty="0"/>
              <a:t>filter, search, sort, or customize</a:t>
            </a:r>
            <a:r>
              <a:rPr lang="en-US" dirty="0"/>
              <a:t> the response without changing the endpoint path.</a:t>
            </a:r>
          </a:p>
        </p:txBody>
      </p:sp>
    </p:spTree>
    <p:extLst>
      <p:ext uri="{BB962C8B-B14F-4D97-AF65-F5344CB8AC3E}">
        <p14:creationId xmlns:p14="http://schemas.microsoft.com/office/powerpoint/2010/main" val="311976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0D4F-F4A4-45EE-704B-95ACB379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-338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Parameter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DEDC1-5A88-D48C-F671-4E74E5E8C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63" y="673354"/>
            <a:ext cx="6597014" cy="551129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It is possible to apply validation conditions on path parameters as well as query parameters of the URL. </a:t>
            </a:r>
          </a:p>
          <a:p>
            <a:r>
              <a:rPr lang="en-US" sz="1800" dirty="0"/>
              <a:t>In order to apply the validation conditions on a path parameter, you need to import the Path class. </a:t>
            </a:r>
          </a:p>
          <a:p>
            <a:r>
              <a:rPr lang="en-US" sz="1800" dirty="0"/>
              <a:t>In addition to the default value of the parameter, you can specify the maximum and minimum length in the case of a string parameter.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Path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@app.get("/hello/{name}")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hello(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name:str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=Path(...,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min_length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=3,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max_length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=10)):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{"name": name}</a:t>
            </a:r>
          </a:p>
          <a:p>
            <a:r>
              <a:rPr lang="en-US" sz="1800" dirty="0"/>
              <a:t>If the browsers URL contains the parameter with a length less than 3 or more than 10, as in (http://localhost:8000/hello/Tutorialspoint), there will be an appropriate error message.</a:t>
            </a:r>
          </a:p>
          <a:p>
            <a:r>
              <a:rPr lang="en-US" sz="1800" dirty="0"/>
              <a:t>The OpenAPI docs also shows the validation applied.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BA3D2-A13F-EBA1-81CA-4FA2A87B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77" y="1187609"/>
            <a:ext cx="5302523" cy="3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71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2AE0-9113-54DE-5262-F5D7C3C0D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9" y="326008"/>
            <a:ext cx="6659633" cy="5955919"/>
          </a:xfrm>
        </p:spPr>
        <p:txBody>
          <a:bodyPr>
            <a:noAutofit/>
          </a:bodyPr>
          <a:lstStyle/>
          <a:p>
            <a:r>
              <a:rPr lang="en-US" sz="1800" dirty="0"/>
              <a:t>Validation rules can be applied on numeric parameters too, using the operators as given below −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gt</a:t>
            </a:r>
            <a:r>
              <a:rPr lang="en-US" sz="1800" dirty="0"/>
              <a:t> − greater than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ge</a:t>
            </a:r>
            <a:r>
              <a:rPr lang="en-US" sz="1800" dirty="0"/>
              <a:t> − greater than or equal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lt</a:t>
            </a:r>
            <a:r>
              <a:rPr lang="en-US" sz="1800" dirty="0"/>
              <a:t> − less than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le − less than or equal</a:t>
            </a:r>
          </a:p>
          <a:p>
            <a:r>
              <a:rPr lang="en-US" sz="1800" dirty="0"/>
              <a:t>Let us modify the above operation decorator to include age as a path parameter and apply the validations.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Path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@app.get("/hello/{name}/{age}")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hello(*, name: str=Path(...,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min_length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=3 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max_length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=10), age: int = Path(...,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ge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=1, le=100)):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{"name": name, 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age":age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}</a:t>
            </a:r>
          </a:p>
          <a:p>
            <a:r>
              <a:rPr lang="en-US" sz="1800" dirty="0"/>
              <a:t>In this case, validation rules are applied for both the parameters name and age. If the URL entered is http://localhost:8000/hello/hi/110, then the JSON response shows some explanations for validation failure.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5E879-CE5F-CD94-97A4-F482080C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072" y="868198"/>
            <a:ext cx="4800847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72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3F194-AAE5-1A5E-19A2-F03C42927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07" y="326008"/>
            <a:ext cx="7164107" cy="6129655"/>
          </a:xfrm>
        </p:spPr>
        <p:txBody>
          <a:bodyPr>
            <a:noAutofit/>
          </a:bodyPr>
          <a:lstStyle/>
          <a:p>
            <a:r>
              <a:rPr lang="en-US" sz="1800" dirty="0"/>
              <a:t>The query parameters can also have the validation rules applied to them. You have to specify them as the part of arguments of Query class constructor.</a:t>
            </a:r>
          </a:p>
          <a:p>
            <a:r>
              <a:rPr lang="en-US" sz="1800" dirty="0"/>
              <a:t>Let us add a query parameter called percent in the above function and apply the validation rules as </a:t>
            </a:r>
            <a:r>
              <a:rPr lang="en-US" sz="1800" dirty="0" err="1"/>
              <a:t>ge</a:t>
            </a:r>
            <a:r>
              <a:rPr lang="en-US" sz="1800" dirty="0"/>
              <a:t>=0 (i.e., greater than equal to 0) and </a:t>
            </a:r>
            <a:r>
              <a:rPr lang="en-US" sz="1800" dirty="0" err="1"/>
              <a:t>lt</a:t>
            </a:r>
            <a:r>
              <a:rPr lang="en-US" sz="1800" dirty="0"/>
              <a:t>=100 (less than or equal to 100)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Path, Query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@app.get("/hello/{name}/{age}")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hello(*, name: str=Path(...,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min_length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=3 ,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max_length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=10),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age: int = Path(...,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ge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=1, le=100),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percent: float=Query(...,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ge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=0, le=100)):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{"name": name, 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age":age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}</a:t>
            </a:r>
          </a:p>
          <a:p>
            <a:r>
              <a:rPr lang="en-US" sz="1800" dirty="0"/>
              <a:t>If the URL entered is http://localhost:8000/hello/Ravi/20?percent=79, then the browser displays following JSON response −</a:t>
            </a:r>
          </a:p>
          <a:p>
            <a:pPr marL="0" indent="0">
              <a:buNone/>
            </a:pPr>
            <a:r>
              <a:rPr lang="en-US" sz="1800" dirty="0"/>
              <a:t>Output: {"name":"Ravi","age":20}</a:t>
            </a:r>
          </a:p>
          <a:p>
            <a:r>
              <a:rPr lang="en-US" sz="1800" dirty="0" err="1"/>
              <a:t>FastAPI</a:t>
            </a:r>
            <a:r>
              <a:rPr lang="en-US" sz="1800" dirty="0"/>
              <a:t> correctly identifies percent as a query parameter with validation conditions applied. It is reflected in the OpenAPI documentation as follows −</a:t>
            </a:r>
          </a:p>
          <a:p>
            <a:pPr marL="0" indent="0">
              <a:buNone/>
            </a:pPr>
            <a:br>
              <a:rPr lang="en-US" sz="1800" dirty="0"/>
            </a:b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92BA2-FB2B-F980-57E4-D916037A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5" y="928397"/>
            <a:ext cx="4229317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0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B283-A1B6-5E39-0A2E-9EFA616A2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-30238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 err="1"/>
              <a:t>Pydantic</a:t>
            </a:r>
            <a:r>
              <a:rPr lang="en-US" sz="2800" u="sng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AA566-A14A-3386-A056-4075D3188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" y="774064"/>
            <a:ext cx="10515600" cy="5087239"/>
          </a:xfrm>
        </p:spPr>
        <p:txBody>
          <a:bodyPr>
            <a:normAutofit lnSpcReduction="10000"/>
          </a:bodyPr>
          <a:lstStyle/>
          <a:p>
            <a:r>
              <a:rPr lang="en-US" sz="1800" dirty="0" err="1"/>
              <a:t>Pydantic</a:t>
            </a:r>
            <a:r>
              <a:rPr lang="en-US" sz="1800" dirty="0"/>
              <a:t> is a Python library used by </a:t>
            </a:r>
            <a:r>
              <a:rPr lang="en-US" sz="1800" dirty="0" err="1"/>
              <a:t>FastAPI</a:t>
            </a:r>
            <a:r>
              <a:rPr lang="en-US" sz="1800" dirty="0"/>
              <a:t> for data validation.</a:t>
            </a:r>
          </a:p>
          <a:p>
            <a:r>
              <a:rPr lang="en-US" sz="1800" dirty="0"/>
              <a:t>It ensures input data (like JSON in requests) matches the expected structure &amp; type.</a:t>
            </a:r>
          </a:p>
          <a:p>
            <a:r>
              <a:rPr lang="en-US" sz="1800" dirty="0"/>
              <a:t>Uses Python type hints(version 3.6 onwards) and validators.</a:t>
            </a:r>
          </a:p>
          <a:p>
            <a:r>
              <a:rPr lang="en-US" sz="1800" dirty="0" err="1"/>
              <a:t>Pydantic</a:t>
            </a:r>
            <a:r>
              <a:rPr lang="en-US" sz="1800" dirty="0"/>
              <a:t> defines </a:t>
            </a:r>
            <a:r>
              <a:rPr lang="en-US" sz="1800" dirty="0" err="1"/>
              <a:t>BaseModel</a:t>
            </a:r>
            <a:r>
              <a:rPr lang="en-US" sz="1800" dirty="0"/>
              <a:t> class. It acts as the base class for creating user defined models.</a:t>
            </a:r>
          </a:p>
          <a:p>
            <a:r>
              <a:rPr lang="en-US" sz="1800" dirty="0"/>
              <a:t>Following code defines a Student class as a model based on </a:t>
            </a:r>
            <a:r>
              <a:rPr lang="en-US" sz="1800" dirty="0" err="1"/>
              <a:t>BaseModel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pydantic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class User(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name: str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age: int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email: str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User is a model.</a:t>
            </a:r>
          </a:p>
          <a:p>
            <a:r>
              <a:rPr lang="en-US" sz="1800" dirty="0"/>
              <a:t>It expects name (string), age (integer), email (String)</a:t>
            </a:r>
          </a:p>
        </p:txBody>
      </p:sp>
    </p:spTree>
    <p:extLst>
      <p:ext uri="{BB962C8B-B14F-4D97-AF65-F5344CB8AC3E}">
        <p14:creationId xmlns:p14="http://schemas.microsoft.com/office/powerpoint/2010/main" val="2180077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D59E-0DD8-9B2B-A822-55A034E3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04" y="-34810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Using </a:t>
            </a:r>
            <a:r>
              <a:rPr lang="en-US" sz="2800" u="sng" dirty="0" err="1"/>
              <a:t>Pydantic</a:t>
            </a:r>
            <a:r>
              <a:rPr lang="en-US" sz="2800" u="sng" dirty="0"/>
              <a:t> in </a:t>
            </a:r>
            <a:r>
              <a:rPr lang="en-US" sz="2800" u="sng" dirty="0" err="1"/>
              <a:t>FastAPI</a:t>
            </a:r>
            <a:endParaRPr lang="en-US" sz="28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CCE0D-718A-560E-9BE7-3AE87B92F4B1}"/>
              </a:ext>
            </a:extLst>
          </p:cNvPr>
          <p:cNvSpPr txBox="1"/>
          <p:nvPr/>
        </p:nvSpPr>
        <p:spPr>
          <a:xfrm>
            <a:off x="7653528" y="649224"/>
            <a:ext cx="406908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  "message": "User Janani created!",</a:t>
            </a:r>
          </a:p>
          <a:p>
            <a:r>
              <a:rPr lang="en-US" sz="1600" dirty="0"/>
              <a:t>  "data": {</a:t>
            </a:r>
          </a:p>
          <a:p>
            <a:r>
              <a:rPr lang="en-US" sz="1600" dirty="0"/>
              <a:t>    "name": "Janani",</a:t>
            </a:r>
          </a:p>
          <a:p>
            <a:r>
              <a:rPr lang="en-US" sz="1600" dirty="0"/>
              <a:t>    "age": 23,</a:t>
            </a:r>
          </a:p>
          <a:p>
            <a:r>
              <a:rPr lang="en-US" sz="1600" dirty="0"/>
              <a:t>    "email": "janani@example.com"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/>
              <a:t>❌ If data is invalid (e.g., age: "twenty"), </a:t>
            </a:r>
            <a:r>
              <a:rPr lang="en-US" sz="1600" dirty="0" err="1"/>
              <a:t>FastAPI</a:t>
            </a:r>
            <a:r>
              <a:rPr lang="en-US" sz="1600" dirty="0"/>
              <a:t> auto-returns a 400 error with validation details.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0321A9-6138-4824-DB0F-EBA5E29F6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04" y="636905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64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64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endParaRPr lang="en-US" sz="6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6400" dirty="0" err="1">
                <a:solidFill>
                  <a:schemeClr val="accent5">
                    <a:lumMod val="75000"/>
                  </a:schemeClr>
                </a:solidFill>
              </a:rPr>
              <a:t>pydantic</a:t>
            </a: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64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endParaRPr lang="en-US" sz="6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6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64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endParaRPr lang="en-US" sz="6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class User(</a:t>
            </a:r>
            <a:r>
              <a:rPr lang="en-US" sz="64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    name: str</a:t>
            </a:r>
          </a:p>
          <a:p>
            <a:pPr marL="0" indent="0">
              <a:buNone/>
            </a:pP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    age: int</a:t>
            </a:r>
          </a:p>
          <a:p>
            <a:pPr marL="0" indent="0">
              <a:buNone/>
            </a:pP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    email: str</a:t>
            </a:r>
          </a:p>
          <a:p>
            <a:pPr marL="0" indent="0">
              <a:buNone/>
            </a:pPr>
            <a:endParaRPr lang="en-US" sz="64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@app.post("/users/")</a:t>
            </a:r>
          </a:p>
          <a:p>
            <a:pPr marL="0" indent="0">
              <a:buNone/>
            </a:pP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def </a:t>
            </a:r>
            <a:r>
              <a:rPr lang="en-US" sz="6400" dirty="0" err="1">
                <a:solidFill>
                  <a:schemeClr val="accent5">
                    <a:lumMod val="75000"/>
                  </a:schemeClr>
                </a:solidFill>
              </a:rPr>
              <a:t>create_user</a:t>
            </a: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(user: User):</a:t>
            </a:r>
          </a:p>
          <a:p>
            <a:pPr marL="0" indent="0">
              <a:buNone/>
            </a:pP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    return {"message": </a:t>
            </a:r>
            <a:r>
              <a:rPr lang="en-US" sz="6400" dirty="0" err="1">
                <a:solidFill>
                  <a:schemeClr val="accent5">
                    <a:lumMod val="75000"/>
                  </a:schemeClr>
                </a:solidFill>
              </a:rPr>
              <a:t>f"User</a:t>
            </a:r>
            <a:r>
              <a:rPr lang="en-US" sz="6400" dirty="0">
                <a:solidFill>
                  <a:schemeClr val="accent5">
                    <a:lumMod val="75000"/>
                  </a:schemeClr>
                </a:solidFill>
              </a:rPr>
              <a:t> {user.name} created!", "data": user}</a:t>
            </a:r>
          </a:p>
          <a:p>
            <a:pPr marL="0" indent="0">
              <a:buNone/>
            </a:pPr>
            <a:endParaRPr lang="en-US" sz="6400" dirty="0"/>
          </a:p>
          <a:p>
            <a:pPr marL="0" indent="0">
              <a:buNone/>
            </a:pPr>
            <a:r>
              <a:rPr lang="en-US" sz="6400" u="sng" dirty="0"/>
              <a:t>Sending this request</a:t>
            </a:r>
          </a:p>
          <a:p>
            <a:pPr marL="0" indent="0">
              <a:buNone/>
            </a:pPr>
            <a:r>
              <a:rPr lang="en-US" sz="6400" dirty="0"/>
              <a:t>{</a:t>
            </a:r>
          </a:p>
          <a:p>
            <a:pPr marL="0" indent="0">
              <a:buNone/>
            </a:pPr>
            <a:r>
              <a:rPr lang="en-US" sz="6400" dirty="0"/>
              <a:t>  "name": "Janani",</a:t>
            </a:r>
          </a:p>
          <a:p>
            <a:pPr marL="0" indent="0">
              <a:buNone/>
            </a:pPr>
            <a:r>
              <a:rPr lang="en-US" sz="6400" dirty="0"/>
              <a:t>  "age": 23,</a:t>
            </a:r>
          </a:p>
          <a:p>
            <a:pPr marL="0" indent="0">
              <a:buNone/>
            </a:pPr>
            <a:r>
              <a:rPr lang="en-US" sz="6400" dirty="0"/>
              <a:t>  "email": "janani@example.com"</a:t>
            </a:r>
          </a:p>
          <a:p>
            <a:pPr marL="0" indent="0">
              <a:buNone/>
            </a:pPr>
            <a:r>
              <a:rPr lang="en-US" sz="64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89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77A5-5097-DA60-FE74-D182EE02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-338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Adding Validation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947D3-B195-D569-1A0A-65C6AF535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88" y="682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pydantic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Field,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EmailStr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class User(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name: str = Field(...,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min_length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=3,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max_length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=20)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age: int = Field(...,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gt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=0,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lt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=120)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email: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EmailStr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# built-in email validation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✅ {"name": "Janani", "age": 23, "email": "janani@example.com"} → works</a:t>
            </a:r>
          </a:p>
          <a:p>
            <a:pPr marL="0" indent="0">
              <a:buNone/>
            </a:pPr>
            <a:r>
              <a:rPr lang="en-US" sz="1800" dirty="0"/>
              <a:t>❌ {"name": "J", "age": -1, "email": “123!example.com"} → validation error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52ECA-22DE-5B38-4705-7E8019B129C9}"/>
              </a:ext>
            </a:extLst>
          </p:cNvPr>
          <p:cNvSpPr txBox="1"/>
          <p:nvPr/>
        </p:nvSpPr>
        <p:spPr>
          <a:xfrm>
            <a:off x="399288" y="4389120"/>
            <a:ext cx="9403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Why Use </a:t>
            </a:r>
            <a:r>
              <a:rPr lang="en-US" sz="2800" u="sng" dirty="0" err="1"/>
              <a:t>Pydantic</a:t>
            </a:r>
            <a:r>
              <a:rPr lang="en-US" sz="2800" u="sng" dirty="0"/>
              <a:t>?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Ensures data safety (no invalid types).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Auto-generates Swagger docs with models.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Reduces boilerplate code (no manual validation needed).</a:t>
            </a:r>
          </a:p>
        </p:txBody>
      </p:sp>
    </p:spTree>
    <p:extLst>
      <p:ext uri="{BB962C8B-B14F-4D97-AF65-F5344CB8AC3E}">
        <p14:creationId xmlns:p14="http://schemas.microsoft.com/office/powerpoint/2010/main" val="3763949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6CDF-7FD8-DDBF-61FB-2C3E3695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-37553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Request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C3FB-29B8-567C-9923-CE88F96D7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" y="591184"/>
            <a:ext cx="10515600" cy="6029071"/>
          </a:xfrm>
        </p:spPr>
        <p:txBody>
          <a:bodyPr>
            <a:normAutofit/>
          </a:bodyPr>
          <a:lstStyle/>
          <a:p>
            <a:r>
              <a:rPr lang="en-US" sz="1800" dirty="0"/>
              <a:t>We shall now use the </a:t>
            </a:r>
            <a:r>
              <a:rPr lang="en-US" sz="1800" dirty="0" err="1"/>
              <a:t>Pydantic</a:t>
            </a:r>
            <a:r>
              <a:rPr lang="en-US" sz="1800" dirty="0"/>
              <a:t> model object as a request body of the client's request. We will be using POST operation decorator for the purpose.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uvicorn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typing import List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pydantic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Field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class Student(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id: int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name :str = Field(None, title="name of student",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max_length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=10)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subjects: List[str] = []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@app.post("/students/")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student_data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(s1: Student):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s1</a:t>
            </a:r>
          </a:p>
          <a:p>
            <a:r>
              <a:rPr lang="en-US" sz="1800" dirty="0"/>
              <a:t>The URL receives an object of Student class as Body parameter from the client's request. To test this route, start the </a:t>
            </a:r>
            <a:r>
              <a:rPr lang="en-US" sz="1800" dirty="0" err="1"/>
              <a:t>Uvicorn</a:t>
            </a:r>
            <a:r>
              <a:rPr lang="en-US" sz="1800" dirty="0"/>
              <a:t> server and open the Swagger UI documentation in the browser by visiting http://localhost:8000/docs</a:t>
            </a:r>
          </a:p>
        </p:txBody>
      </p:sp>
    </p:spTree>
    <p:extLst>
      <p:ext uri="{BB962C8B-B14F-4D97-AF65-F5344CB8AC3E}">
        <p14:creationId xmlns:p14="http://schemas.microsoft.com/office/powerpoint/2010/main" val="127572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C888E-AE88-9343-2EBD-1DADC846F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68" y="262001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 documentation identifies that "/students/" route is attached with </a:t>
            </a:r>
            <a:r>
              <a:rPr lang="en-US" sz="1800" dirty="0" err="1"/>
              <a:t>student_data</a:t>
            </a:r>
            <a:r>
              <a:rPr lang="en-US" sz="1800" dirty="0"/>
              <a:t>() function with POST method. Under the schemas section the Student model will be listed.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499BB-B06D-0D1E-DBE4-1EAF8503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654"/>
            <a:ext cx="3731271" cy="302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9C5E7-2A04-D741-AED7-330FFD77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891" y="951654"/>
            <a:ext cx="3752153" cy="3027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E58A87-B9CE-0883-1F21-B2997A48901B}"/>
              </a:ext>
            </a:extLst>
          </p:cNvPr>
          <p:cNvSpPr txBox="1"/>
          <p:nvPr/>
        </p:nvSpPr>
        <p:spPr>
          <a:xfrm>
            <a:off x="712713" y="4278086"/>
            <a:ext cx="1009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the </a:t>
            </a:r>
            <a:r>
              <a:rPr lang="en-US" b="1" dirty="0"/>
              <a:t>Try it out</a:t>
            </a:r>
            <a:r>
              <a:rPr lang="en-US" dirty="0"/>
              <a:t> button to fill in the test values in the request body.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06C91-0E51-3960-E499-C28647EB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142" y="2579913"/>
            <a:ext cx="4243676" cy="41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2A87-E57E-5305-3D64-10C66816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-24752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RESTAPI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531B23-2FFD-73DF-0445-E097907349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2712" y="707996"/>
            <a:ext cx="1131493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(Representational State Transfer API)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REST API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an architectural style for building web services that allows communication between client and server using standard HTTP methods.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Characteristics: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Stateless → Each request is independent; the server doesn’t store client state.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Client–Server Separation → The client (frontend) and server (backend) work independently.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Uniform Interface → Uses standard HTTP methods like GET, POST, PUT, DELETE.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Returns data </a:t>
            </a:r>
            <a:r>
              <a:rPr lang="en-US" altLang="en-US" sz="1600" dirty="0"/>
              <a:t>in JSON format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FA91291A-278F-E6DC-E513-72C38AA4BE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25B3E-CDE6-9C8A-6C83-B98F76F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21" y="3179755"/>
            <a:ext cx="6445581" cy="2063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7C11AC-4B28-9510-6E61-7F0F6B170023}"/>
              </a:ext>
            </a:extLst>
          </p:cNvPr>
          <p:cNvSpPr txBox="1"/>
          <p:nvPr/>
        </p:nvSpPr>
        <p:spPr>
          <a:xfrm>
            <a:off x="576072" y="5520718"/>
            <a:ext cx="935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REST APIs are APIs, but not all APIs are REST APIs.</a:t>
            </a:r>
          </a:p>
        </p:txBody>
      </p:sp>
    </p:spTree>
    <p:extLst>
      <p:ext uri="{BB962C8B-B14F-4D97-AF65-F5344CB8AC3E}">
        <p14:creationId xmlns:p14="http://schemas.microsoft.com/office/powerpoint/2010/main" val="37691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AEEBD-8AA4-A8C7-7FF3-898D4BB45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262001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Click the </a:t>
            </a:r>
            <a:r>
              <a:rPr lang="en-US" sz="1800" b="1" dirty="0"/>
              <a:t>Execute</a:t>
            </a:r>
            <a:r>
              <a:rPr lang="en-US" sz="1800" dirty="0"/>
              <a:t> button and get the servers response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FE077-ECBB-2DFC-C8B2-DF39E0C5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23" y="672958"/>
            <a:ext cx="5334274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76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7409-2435-6368-C8E2-368CD7CD6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21" y="922909"/>
            <a:ext cx="10515600" cy="1325563"/>
          </a:xfrm>
        </p:spPr>
        <p:txBody>
          <a:bodyPr/>
          <a:lstStyle/>
          <a:p>
            <a:r>
              <a:rPr lang="en-US" sz="1800" u="sng" dirty="0"/>
              <a:t>Using Body Parameters in </a:t>
            </a:r>
            <a:r>
              <a:rPr lang="en-US" sz="1800" u="sng" dirty="0" err="1"/>
              <a:t>FastAPI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A263A-CEF2-A371-26D6-A0D85573D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21" y="1782282"/>
            <a:ext cx="6312408" cy="4351338"/>
          </a:xfrm>
        </p:spPr>
        <p:txBody>
          <a:bodyPr>
            <a:normAutofit/>
          </a:bodyPr>
          <a:lstStyle/>
          <a:p>
            <a:r>
              <a:rPr lang="en-US" sz="1800" dirty="0" err="1"/>
              <a:t>Pydantic</a:t>
            </a:r>
            <a:r>
              <a:rPr lang="en-US" sz="1800" dirty="0"/>
              <a:t> models usually define request body automatically.</a:t>
            </a:r>
          </a:p>
          <a:p>
            <a:r>
              <a:rPr lang="en-US" sz="1800" dirty="0"/>
              <a:t>But you can also use singular values for attributes.</a:t>
            </a:r>
          </a:p>
          <a:p>
            <a:r>
              <a:rPr lang="en-US" sz="1800" dirty="0"/>
              <a:t>For this, use the Body class from </a:t>
            </a:r>
            <a:r>
              <a:rPr lang="en-US" sz="1800" dirty="0" err="1"/>
              <a:t>fastapi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uvicorn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Body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@app.post("/students")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student_data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name:str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=Body(...),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marks:int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=Body(...)):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{"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name":name,"marks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": marks}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8C9E7-4D07-E700-59C2-E58D3A12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29" y="724380"/>
            <a:ext cx="5359675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C96E6-E4EB-9614-11BC-40C73C5B9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22" y="228600"/>
            <a:ext cx="6538574" cy="58904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/>
              <a:t>Mixing Path, Query &amp; Body Parameters in </a:t>
            </a:r>
            <a:r>
              <a:rPr lang="en-US" sz="1800" u="sng" dirty="0" err="1"/>
              <a:t>FastAPI</a:t>
            </a:r>
            <a:endParaRPr lang="en-US" sz="1800" u="sng" dirty="0"/>
          </a:p>
          <a:p>
            <a:r>
              <a:rPr lang="en-US" sz="1800" dirty="0" err="1"/>
              <a:t>FastAPI</a:t>
            </a:r>
            <a:r>
              <a:rPr lang="en-US" sz="1800" dirty="0"/>
              <a:t> allows combining </a:t>
            </a:r>
            <a:r>
              <a:rPr lang="en-US" sz="1800" b="1" dirty="0"/>
              <a:t>path</a:t>
            </a:r>
            <a:r>
              <a:rPr lang="en-US" sz="1800" dirty="0"/>
              <a:t>, </a:t>
            </a:r>
            <a:r>
              <a:rPr lang="en-US" sz="1800" b="1" dirty="0"/>
              <a:t>query</a:t>
            </a:r>
            <a:r>
              <a:rPr lang="en-US" sz="1800" dirty="0"/>
              <a:t>, and </a:t>
            </a:r>
            <a:r>
              <a:rPr lang="en-US" sz="1800" b="1" dirty="0"/>
              <a:t>body</a:t>
            </a:r>
            <a:r>
              <a:rPr lang="en-US" sz="1800" dirty="0"/>
              <a:t> parameters.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Query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pydantic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class Student(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name: str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marks: int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@app.post("/student/{college}")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def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student_data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college: str,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age: int = Query(...),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student: Student = Body(...)     // student: Student = ...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return {"college": college, "age": age, "student": student}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F7F6C4CF-20C0-8F89-119E-5FF5471F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738921"/>
            <a:ext cx="6113378" cy="407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142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5758-343F-A7A8-0194-6B2941554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-34810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Response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68A3-1BA1-3A39-E20F-8D65BA296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" y="530352"/>
            <a:ext cx="6760464" cy="6428232"/>
          </a:xfrm>
        </p:spPr>
        <p:txBody>
          <a:bodyPr>
            <a:normAutofit fontScale="47500" lnSpcReduction="20000"/>
          </a:bodyPr>
          <a:lstStyle/>
          <a:p>
            <a:r>
              <a:rPr lang="en-US" sz="2600" dirty="0"/>
              <a:t>An operation function returns JSON response (string, number, list, </a:t>
            </a:r>
            <a:r>
              <a:rPr lang="en-US" sz="2600" dirty="0" err="1"/>
              <a:t>dict</a:t>
            </a:r>
            <a:r>
              <a:rPr lang="en-US" sz="2600" dirty="0"/>
              <a:t>, or </a:t>
            </a:r>
            <a:r>
              <a:rPr lang="en-US" sz="2600" dirty="0" err="1"/>
              <a:t>Pydantic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 model). We can use </a:t>
            </a:r>
            <a:r>
              <a:rPr lang="en-US" sz="2600" dirty="0" err="1"/>
              <a:t>response_model</a:t>
            </a:r>
            <a:r>
              <a:rPr lang="en-US" sz="2600" dirty="0"/>
              <a:t> in decorator to return a model object.</a:t>
            </a:r>
          </a:p>
          <a:p>
            <a:r>
              <a:rPr lang="en-US" sz="2600" dirty="0" err="1"/>
              <a:t>response_model</a:t>
            </a:r>
            <a:r>
              <a:rPr lang="en-US" sz="2600" dirty="0"/>
              <a:t> ensures: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Data is validated against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JSON Schema is added in OpenAPI docs.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Output can be formatted (select specific fields).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from typing import List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pydantic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, Field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class student(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 id: int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 name :str = Field(None, title="name of student",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max_length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=10)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 marks: List[int] = []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percent_marks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: float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class percent(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id:int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 name :str = Field(None, title="name of student",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max_length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=10)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percent_marks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: float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@app.post("/marks",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response_model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=percent)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async def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get_percent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(s1:student):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 s1.percent_marks=sum(s1.marks)/2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 return s1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56EB1-9287-5830-FDB1-977CD6CF3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65" y="40530"/>
            <a:ext cx="4482611" cy="2855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E5120-A933-16D8-09A1-33E2DBD2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65" y="3006398"/>
            <a:ext cx="4681992" cy="36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6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16CA-6CD5-A63A-EA69-A95638C6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-31153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E1F14-70E5-AB10-AC19-B789AA0A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" y="612648"/>
            <a:ext cx="12082272" cy="5879592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The built-in dependency injection system of </a:t>
            </a:r>
            <a:r>
              <a:rPr lang="en-US" sz="1800" dirty="0" err="1"/>
              <a:t>FastAPI</a:t>
            </a:r>
            <a:r>
              <a:rPr lang="en-US" sz="1800" dirty="0"/>
              <a:t> makes it possible to integrate components easier when building your API. </a:t>
            </a:r>
          </a:p>
          <a:p>
            <a:r>
              <a:rPr lang="en-US" sz="1800" dirty="0"/>
              <a:t>In programming, </a:t>
            </a:r>
            <a:r>
              <a:rPr lang="en-US" sz="1800" b="1" dirty="0"/>
              <a:t>Dependency injection</a:t>
            </a:r>
            <a:r>
              <a:rPr lang="en-US" sz="1800" dirty="0"/>
              <a:t> refers to the mechanism where an object receives other objects that it depends on.</a:t>
            </a:r>
          </a:p>
          <a:p>
            <a:r>
              <a:rPr lang="en-US" sz="1800" dirty="0"/>
              <a:t>Dependencies are reusable pieces of logic that can be shared across multiple endpoints.</a:t>
            </a:r>
          </a:p>
          <a:p>
            <a:r>
              <a:rPr lang="en-US" sz="1800" dirty="0"/>
              <a:t>They are functions or classes injected automatically by </a:t>
            </a:r>
            <a:r>
              <a:rPr lang="en-US" sz="1800" dirty="0" err="1"/>
              <a:t>FastAPI</a:t>
            </a:r>
            <a:r>
              <a:rPr lang="en-US" sz="1800" dirty="0"/>
              <a:t> when a request is processed.</a:t>
            </a:r>
          </a:p>
          <a:p>
            <a:pPr marL="0" indent="0">
              <a:buNone/>
            </a:pPr>
            <a:r>
              <a:rPr lang="en-US" sz="1800" dirty="0"/>
              <a:t>Why? Or its Advantages.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reuse the same shared logic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share database connections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enforce authentication and security features</a:t>
            </a:r>
          </a:p>
          <a:p>
            <a:pPr marL="0" indent="0">
              <a:buNone/>
            </a:pPr>
            <a:r>
              <a:rPr lang="en-US" sz="1800" dirty="0"/>
              <a:t>EG: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Depends,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def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common_query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(q: str = None):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return {"q": q}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@app.get("/items/")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def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read_items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(query: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dict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= Depends(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common_query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return query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8E7C3-C664-9857-1B72-A0B0916A4A05}"/>
              </a:ext>
            </a:extLst>
          </p:cNvPr>
          <p:cNvSpPr txBox="1"/>
          <p:nvPr/>
        </p:nvSpPr>
        <p:spPr>
          <a:xfrm>
            <a:off x="7095744" y="3813048"/>
            <a:ext cx="3895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Depends() tells </a:t>
            </a:r>
            <a:r>
              <a:rPr lang="en-US" dirty="0" err="1"/>
              <a:t>FastAPI</a:t>
            </a:r>
            <a:r>
              <a:rPr lang="en-US" dirty="0"/>
              <a:t> to run </a:t>
            </a:r>
            <a:r>
              <a:rPr lang="en-US" dirty="0" err="1"/>
              <a:t>common_query</a:t>
            </a:r>
            <a:r>
              <a:rPr lang="en-US" dirty="0"/>
              <a:t>() and pass its result to the endpoint.</a:t>
            </a:r>
          </a:p>
        </p:txBody>
      </p:sp>
    </p:spTree>
    <p:extLst>
      <p:ext uri="{BB962C8B-B14F-4D97-AF65-F5344CB8AC3E}">
        <p14:creationId xmlns:p14="http://schemas.microsoft.com/office/powerpoint/2010/main" val="408680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0EB0-2FFC-A96A-9C46-40110DE4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-35725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745D5-ABAE-ED57-16D8-08A120F5C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" y="585216"/>
            <a:ext cx="5910072" cy="61813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HTML Response in </a:t>
            </a:r>
            <a:r>
              <a:rPr lang="en-US" sz="1800" dirty="0" err="1"/>
              <a:t>FastAPI</a:t>
            </a:r>
            <a:endParaRPr lang="en-US" sz="1800" dirty="0"/>
          </a:p>
          <a:p>
            <a:r>
              <a:rPr lang="en-US" sz="1800" dirty="0"/>
              <a:t>By default, </a:t>
            </a:r>
            <a:r>
              <a:rPr lang="en-US" sz="1800" dirty="0" err="1"/>
              <a:t>FastAPI</a:t>
            </a:r>
            <a:r>
              <a:rPr lang="en-US" sz="1800" dirty="0"/>
              <a:t> returns JSON responses.</a:t>
            </a:r>
          </a:p>
          <a:p>
            <a:r>
              <a:rPr lang="en-US" sz="1800" dirty="0"/>
              <a:t>Can be changed to HTML response using </a:t>
            </a:r>
            <a:r>
              <a:rPr lang="en-US" sz="1800" dirty="0" err="1"/>
              <a:t>HTMLResponse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HTMLResponse</a:t>
            </a:r>
            <a:r>
              <a:rPr lang="en-US" sz="1800" dirty="0"/>
              <a:t> is available in </a:t>
            </a:r>
            <a:r>
              <a:rPr lang="en-US" sz="1800" dirty="0" err="1"/>
              <a:t>fastapi.responses</a:t>
            </a:r>
            <a:r>
              <a:rPr lang="en-US" sz="1800" dirty="0"/>
              <a:t>.</a:t>
            </a:r>
          </a:p>
          <a:p>
            <a:r>
              <a:rPr lang="en-US" sz="1800" dirty="0"/>
              <a:t>Use </a:t>
            </a:r>
            <a:r>
              <a:rPr lang="en-US" sz="1800" dirty="0" err="1"/>
              <a:t>response_class</a:t>
            </a:r>
            <a:r>
              <a:rPr lang="en-US" sz="1800" dirty="0"/>
              <a:t>=</a:t>
            </a:r>
            <a:r>
              <a:rPr lang="en-US" sz="1800" dirty="0" err="1"/>
              <a:t>HTMLResponse</a:t>
            </a:r>
            <a:r>
              <a:rPr lang="en-US" sz="1800" dirty="0"/>
              <a:t> in the decorator.</a:t>
            </a:r>
          </a:p>
          <a:p>
            <a:r>
              <a:rPr lang="en-US" sz="1800" dirty="0"/>
              <a:t>Return a string of HTML code from the function.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fastapi.responses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HTMLResponse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@app.get("/hello/")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hello():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ret='''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&lt;h2&gt;Hello World!&lt;/h2&gt;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&lt;/html&gt;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'''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HTMLResponse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(content=ret)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79DAE-1566-C4BD-F338-419BEED5691F}"/>
              </a:ext>
            </a:extLst>
          </p:cNvPr>
          <p:cNvSpPr txBox="1"/>
          <p:nvPr/>
        </p:nvSpPr>
        <p:spPr>
          <a:xfrm>
            <a:off x="6580749" y="274320"/>
            <a:ext cx="5102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examining the API docs, it can be seen that the server's response body is in HTML.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CE933-40EF-3478-2EB5-F7CE8DEE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749" y="1366011"/>
            <a:ext cx="5321573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B866-C616-9959-A1CD-19EE1718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379317"/>
            <a:ext cx="10515600" cy="1325563"/>
          </a:xfrm>
        </p:spPr>
        <p:txBody>
          <a:bodyPr/>
          <a:lstStyle/>
          <a:p>
            <a:r>
              <a:rPr lang="en-US" sz="1800" u="sng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1118-EB4D-FFDB-42B9-E0EB6829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554608"/>
            <a:ext cx="11414760" cy="6065647"/>
          </a:xfrm>
        </p:spPr>
        <p:txBody>
          <a:bodyPr>
            <a:normAutofit/>
          </a:bodyPr>
          <a:lstStyle/>
          <a:p>
            <a:r>
              <a:rPr lang="en-US" sz="1800" dirty="0"/>
              <a:t>Request URL (e.g., http://localhost:8000/hello/) can render HTML in the browser.</a:t>
            </a:r>
          </a:p>
          <a:p>
            <a:r>
              <a:rPr lang="en-US" sz="1800" dirty="0"/>
              <a:t>Writing raw HTML responses directly is tedious.</a:t>
            </a:r>
          </a:p>
          <a:p>
            <a:r>
              <a:rPr lang="en-US" sz="1800" dirty="0"/>
              <a:t>Solution → Use a web template library to render prebuilt HTML pages.</a:t>
            </a:r>
          </a:p>
          <a:p>
            <a:r>
              <a:rPr lang="en-US" sz="1800" dirty="0"/>
              <a:t>A template engine merges: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Static HTML (with placeholders)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Dynamic data (e.g., from database)</a:t>
            </a:r>
          </a:p>
          <a:p>
            <a:r>
              <a:rPr lang="en-US" sz="1800" dirty="0" err="1"/>
              <a:t>FastAPI</a:t>
            </a:r>
            <a:r>
              <a:rPr lang="en-US" sz="1800" dirty="0"/>
              <a:t> does not include a built-in template engine. You can choose any library → most popular is Jinja2.</a:t>
            </a:r>
          </a:p>
          <a:p>
            <a:r>
              <a:rPr lang="en-US" sz="1800" dirty="0"/>
              <a:t>Install Jinja2 with pip: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pip3 install jinja2</a:t>
            </a:r>
          </a:p>
          <a:p>
            <a:r>
              <a:rPr lang="en-US" sz="1800" dirty="0" err="1"/>
              <a:t>FastAPIs</a:t>
            </a:r>
            <a:r>
              <a:rPr lang="en-US" sz="1800" dirty="0"/>
              <a:t> support for Jinja templates comes in the form of jinja2Templates class defined in </a:t>
            </a:r>
            <a:r>
              <a:rPr lang="en-US" sz="1800" dirty="0" err="1"/>
              <a:t>fastapi.templates</a:t>
            </a:r>
            <a:r>
              <a:rPr lang="en-US" sz="1800" dirty="0"/>
              <a:t> module.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fastapi.templating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Jinja2Templates</a:t>
            </a:r>
          </a:p>
          <a:p>
            <a:r>
              <a:rPr lang="en-US" sz="1800" dirty="0"/>
              <a:t>To declare a template object, the folder in which the html templates are stored, should be provided as parameter. Inside the current working directory, we shall create a templates directory.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templates = Jinja2Templates(directory="templates")</a:t>
            </a:r>
          </a:p>
          <a:p>
            <a:pPr marL="0" indent="0" algn="ctr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89655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2A73C-FCD2-0C6F-FEDB-520DA7252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64" y="73152"/>
            <a:ext cx="11070336" cy="6103811"/>
          </a:xfrm>
        </p:spPr>
        <p:txBody>
          <a:bodyPr>
            <a:normAutofit/>
          </a:bodyPr>
          <a:lstStyle/>
          <a:p>
            <a:r>
              <a:rPr lang="en-US" sz="1800" dirty="0"/>
              <a:t>A simple web page </a:t>
            </a:r>
            <a:r>
              <a:rPr lang="en-US" sz="1800" b="1" dirty="0"/>
              <a:t>hello.html</a:t>
            </a:r>
            <a:r>
              <a:rPr lang="en-US" sz="1800" dirty="0"/>
              <a:t> to render Hello World message is also put in </a:t>
            </a:r>
            <a:r>
              <a:rPr lang="en-US" sz="1800" b="1" dirty="0"/>
              <a:t>templates</a:t>
            </a:r>
            <a:r>
              <a:rPr lang="en-US" sz="1800" dirty="0"/>
              <a:t> folder.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&lt;h2&gt;Hello World!&lt;/h2&gt;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&lt;/html&gt;</a:t>
            </a:r>
          </a:p>
          <a:p>
            <a:r>
              <a:rPr lang="en-US" sz="1800" dirty="0"/>
              <a:t>We are now going to render html code from this page as </a:t>
            </a:r>
            <a:r>
              <a:rPr lang="en-US" sz="1800" dirty="0" err="1"/>
              <a:t>HTMLResponse</a:t>
            </a:r>
            <a:r>
              <a:rPr lang="en-US" sz="1800" dirty="0"/>
              <a:t>. Let us modify the hello() function as follows −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fastapi.responses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HTMLResponse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fastapi.templating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Jinja2Templates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Request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templates = Jinja2Templates(directory="templates")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@app.get("/hello/",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response_class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HTMLResponse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hello(request: Request):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templates.TemplateResponse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("hello.html", {"request": request})</a:t>
            </a:r>
          </a:p>
        </p:txBody>
      </p:sp>
    </p:spTree>
    <p:extLst>
      <p:ext uri="{BB962C8B-B14F-4D97-AF65-F5344CB8AC3E}">
        <p14:creationId xmlns:p14="http://schemas.microsoft.com/office/powerpoint/2010/main" val="4294151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87F0-B492-F65E-0723-47454E45E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219456"/>
            <a:ext cx="11832336" cy="5957507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TemplateResponse</a:t>
            </a:r>
            <a:r>
              <a:rPr lang="en-US" sz="1800" dirty="0"/>
              <a:t>() is used to render HTML templates.</a:t>
            </a:r>
          </a:p>
          <a:p>
            <a:r>
              <a:rPr lang="en-US" sz="1800" dirty="0"/>
              <a:t>It combines: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 template file (e.g., hello.html)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 request context + dynamic data</a:t>
            </a:r>
          </a:p>
          <a:p>
            <a:r>
              <a:rPr lang="en-US" sz="1800" dirty="0"/>
              <a:t>When we start the server and visit: </a:t>
            </a:r>
            <a:r>
              <a:rPr lang="en-US" sz="1800" dirty="0">
                <a:hlinkClick r:id="rId2"/>
              </a:rPr>
              <a:t>http://localhost:8000/hello/</a:t>
            </a:r>
            <a:r>
              <a:rPr lang="en-US" sz="1800" dirty="0"/>
              <a:t> Browser shows the Hello World message → rendered from hello.html.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46F3F-5FC4-C393-8B69-5295543B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09" y="2381084"/>
            <a:ext cx="5169166" cy="1492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17E74-7368-7AD2-6805-A99EAEE73161}"/>
              </a:ext>
            </a:extLst>
          </p:cNvPr>
          <p:cNvSpPr txBox="1"/>
          <p:nvPr/>
        </p:nvSpPr>
        <p:spPr>
          <a:xfrm>
            <a:off x="265176" y="3595519"/>
            <a:ext cx="109910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Jinja2 Placeholders in Templates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Jinja2 allows placeholders inside HTML code. Placeholders are written in curly brackets { 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HTML is rendered, the template engine replaces placeholders with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Jinja2 provides following code elements −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{% %} Statements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{{ }} Expressions to print to the template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{# #} − Comments which are not included in the template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# # # − Line statements</a:t>
            </a:r>
          </a:p>
        </p:txBody>
      </p:sp>
    </p:spTree>
    <p:extLst>
      <p:ext uri="{BB962C8B-B14F-4D97-AF65-F5344CB8AC3E}">
        <p14:creationId xmlns:p14="http://schemas.microsoft.com/office/powerpoint/2010/main" val="2714730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92FC5-9A3E-5CD4-DBC2-CA9F72537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" y="265176"/>
            <a:ext cx="10768584" cy="591178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hello.html is modified as below to display a dynamic message by substituting the name parameter.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&lt;h2&gt;Hello {{name}} Welcome to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&lt;/h2&gt;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&lt;/html&gt;</a:t>
            </a:r>
          </a:p>
          <a:p>
            <a:r>
              <a:rPr lang="en-US" sz="1800" dirty="0"/>
              <a:t>The operation function hello() is also modified to accept name as a path parameter. The </a:t>
            </a:r>
            <a:r>
              <a:rPr lang="en-US" sz="1800" dirty="0" err="1"/>
              <a:t>TemplateResponse</a:t>
            </a:r>
            <a:r>
              <a:rPr lang="en-US" sz="1800" dirty="0"/>
              <a:t> should also include the JSON representation of </a:t>
            </a:r>
            <a:r>
              <a:rPr lang="en-US" sz="1800" dirty="0" err="1"/>
              <a:t>name:name</a:t>
            </a:r>
            <a:r>
              <a:rPr lang="en-US" sz="1800" dirty="0"/>
              <a:t> along with the request context.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fastapi.responses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HTMLResponse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fastapi.templating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Jinja2Templates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Request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templates = Jinja2Templates(directory="templates")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@app.get("/hello/{name}",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response_class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HTMLResponse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hello(request: Request,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name:str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templates.TemplateResponse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("hello.html", {"request": request, 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name":name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2445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3D33-3700-03E8-5841-BE8742AEE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-22923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 err="1"/>
              <a:t>FastAPI</a:t>
            </a:r>
            <a:endParaRPr lang="en-US" sz="2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DDB0-3DE4-B68B-5ED6-730469EF6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582041"/>
            <a:ext cx="11186160" cy="4351338"/>
          </a:xfrm>
        </p:spPr>
        <p:txBody>
          <a:bodyPr>
            <a:normAutofit/>
          </a:bodyPr>
          <a:lstStyle/>
          <a:p>
            <a:r>
              <a:rPr lang="en-US" sz="1800" dirty="0" err="1"/>
              <a:t>FastAPI</a:t>
            </a:r>
            <a:r>
              <a:rPr lang="en-US" sz="1800" dirty="0"/>
              <a:t> is a modern, high-performance web framework for building APIs with Python 3.6+ based on standard python type hints. Developed by </a:t>
            </a:r>
            <a:r>
              <a:rPr lang="en-US" sz="1800" b="1" dirty="0"/>
              <a:t>Sebastian Ramirez</a:t>
            </a:r>
            <a:r>
              <a:rPr lang="en-US" sz="1800" dirty="0"/>
              <a:t> in Dec. 2018. </a:t>
            </a:r>
            <a:r>
              <a:rPr lang="en-US" sz="1800" dirty="0" err="1"/>
              <a:t>FastAPI</a:t>
            </a:r>
            <a:r>
              <a:rPr lang="en-US" sz="1800" dirty="0"/>
              <a:t> 0.68.0 is the currently available version.</a:t>
            </a:r>
          </a:p>
          <a:p>
            <a:r>
              <a:rPr lang="en-US" sz="1800" dirty="0" err="1"/>
              <a:t>FastAPI</a:t>
            </a:r>
            <a:r>
              <a:rPr lang="en-US" sz="1800" dirty="0"/>
              <a:t> is built on top of Starlette web server and also includes features that make building web applications easier, such as automatic data validation, error handling and interactive API docs.</a:t>
            </a:r>
          </a:p>
          <a:p>
            <a:pPr marL="0" indent="0">
              <a:buNone/>
            </a:pPr>
            <a:r>
              <a:rPr lang="en-US" sz="1800" u="sng" dirty="0"/>
              <a:t>Characteristics</a:t>
            </a:r>
            <a:r>
              <a:rPr lang="en-US" sz="18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Performance: On par with NodeJS and the Go language.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Speed: Increase the development speed 2-3X.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Easy: Great editor support. Completion everywhere. Easy to learn and use.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Robust: Production-ready code with automatic interactive documentation.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OpenAPI based: Fully compatible with OpenAPI and JSON Schema.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03ECB-260E-05F5-69E2-3E07079E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343" y="4347622"/>
            <a:ext cx="5250294" cy="242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40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92FC5-9A3E-5CD4-DBC2-CA9F72537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" y="265176"/>
            <a:ext cx="10768584" cy="5911787"/>
          </a:xfrm>
        </p:spPr>
        <p:txBody>
          <a:bodyPr>
            <a:normAutofit/>
          </a:bodyPr>
          <a:lstStyle/>
          <a:p>
            <a:r>
              <a:rPr lang="en-US" sz="1800" dirty="0"/>
              <a:t>Restart the server and go to http://localhost:8000/hello/Kiran. The browser now fills the jinja2 place holder with the path parameter in this URL.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09A4B-390F-EFD6-7727-5B8A42C9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35" y="945095"/>
            <a:ext cx="5245370" cy="1511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23E914-0BFD-1137-00AA-B1127D9C1554}"/>
              </a:ext>
            </a:extLst>
          </p:cNvPr>
          <p:cNvSpPr txBox="1"/>
          <p:nvPr/>
        </p:nvSpPr>
        <p:spPr>
          <a:xfrm>
            <a:off x="457200" y="2340864"/>
            <a:ext cx="107685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HTML Form Templates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us add another route "/login" to our application which renders a html template having a simple login form. The HTML code for login page is as follows −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&lt;html&gt;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&lt;body&gt;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 &lt;form action="/submit" method="POST"&gt;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    &lt;h3&gt;Enter User name&lt;/h3&gt;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    &lt;p&gt;&lt;input type='text' name='nm'/&gt;&lt;/p&gt;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    &lt;h3&gt;Enter Password&lt;/h3&gt;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    &lt;p&gt;&lt;input type='password' name='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pwd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'/&gt;&lt;/p&gt;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    &lt;p&gt;&lt;input type='submit' value='Login'/&gt;&lt;/p&gt;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 &lt;/form&gt;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&lt;/body&gt;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054104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C32C1-CD0E-649E-C199-B67AFF0F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6032"/>
            <a:ext cx="11228832" cy="5920931"/>
          </a:xfrm>
        </p:spPr>
        <p:txBody>
          <a:bodyPr>
            <a:normAutofit/>
          </a:bodyPr>
          <a:lstStyle/>
          <a:p>
            <a:r>
              <a:rPr lang="en-US" sz="1800" dirty="0"/>
              <a:t>Note that the action parameter is set to "/submit" route and action set to POST. Add login() function in the main.py file as under −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@app.get("/login/",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response_class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HTMLResponse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login(request: Request):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templates.TemplateResponse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("login.html", {"request": request})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URL http://localhost:8000/login will render the login form as follows −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73D82-D0EE-26CA-E641-BB640302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2853867"/>
            <a:ext cx="507391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7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0D0D-52CC-6932-40B6-77EF46B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-128651"/>
            <a:ext cx="10515600" cy="1325563"/>
          </a:xfrm>
        </p:spPr>
        <p:txBody>
          <a:bodyPr/>
          <a:lstStyle/>
          <a:p>
            <a:r>
              <a:rPr lang="en-US" sz="2800" u="sng" dirty="0"/>
              <a:t>Accessing Form Data</a:t>
            </a:r>
            <a:br>
              <a:rPr lang="en-US" b="1" u="sng" dirty="0"/>
            </a:b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08EB0-02C4-F84D-AB7B-5E41852B4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534130"/>
            <a:ext cx="11320272" cy="6044184"/>
          </a:xfrm>
        </p:spPr>
        <p:txBody>
          <a:bodyPr>
            <a:noAutofit/>
          </a:bodyPr>
          <a:lstStyle/>
          <a:p>
            <a:r>
              <a:rPr lang="en-US" sz="1600" dirty="0"/>
              <a:t>Example: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/login → Renders a login form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/submit → Processes data with POST method</a:t>
            </a:r>
          </a:p>
          <a:p>
            <a:r>
              <a:rPr lang="en-US" sz="1600" dirty="0" err="1"/>
              <a:t>FastAPI</a:t>
            </a:r>
            <a:r>
              <a:rPr lang="en-US" sz="1600" dirty="0"/>
              <a:t> provides Form class to handle form data. Form extracts input values from submitted HTML forms.</a:t>
            </a:r>
          </a:p>
          <a:p>
            <a:r>
              <a:rPr lang="en-US" sz="1600" dirty="0"/>
              <a:t>Requires python-multipart module → install using: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pip3 install python-multipart</a:t>
            </a:r>
          </a:p>
          <a:p>
            <a:r>
              <a:rPr lang="en-US" sz="1600" dirty="0"/>
              <a:t>Add </a:t>
            </a:r>
            <a:r>
              <a:rPr lang="en-US" sz="1600" b="1" dirty="0"/>
              <a:t>Form</a:t>
            </a:r>
            <a:r>
              <a:rPr lang="en-US" sz="1600" dirty="0"/>
              <a:t> class to the imported resources from </a:t>
            </a:r>
            <a:r>
              <a:rPr lang="en-US" sz="1600" dirty="0" err="1"/>
              <a:t>FastAPI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import Form</a:t>
            </a:r>
          </a:p>
          <a:p>
            <a:r>
              <a:rPr lang="en-US" sz="1600" dirty="0"/>
              <a:t>Let us define a </a:t>
            </a:r>
            <a:r>
              <a:rPr lang="en-US" sz="1600" b="1" dirty="0"/>
              <a:t>submit()</a:t>
            </a:r>
            <a:r>
              <a:rPr lang="en-US" sz="1600" dirty="0"/>
              <a:t> function to be decorated by @app.post(). In order to receive the form data, declare two parameters of Form type, having the same name as the form attributes.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@app.post("/submit/")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async def submit(nm: str = Form(...),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pwd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: str = Form(...)):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  return {"username": nm}</a:t>
            </a:r>
          </a:p>
          <a:p>
            <a:r>
              <a:rPr lang="en-US" sz="1600" dirty="0"/>
              <a:t>We can fill the form and click Submit. Browser redirects to /submit URL. JSON response with submitted data is rendered.</a:t>
            </a:r>
          </a:p>
          <a:p>
            <a:r>
              <a:rPr lang="en-US" sz="1600" dirty="0"/>
              <a:t>In Swagger API docs: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/submit route is shown.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nm and </a:t>
            </a:r>
            <a:r>
              <a:rPr lang="en-US" sz="1600" dirty="0" err="1"/>
              <a:t>pwd</a:t>
            </a:r>
            <a:r>
              <a:rPr lang="en-US" sz="1600" dirty="0"/>
              <a:t> appear as request body parameters.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Media type is application/x-www-form-</a:t>
            </a:r>
            <a:r>
              <a:rPr lang="en-US" sz="1600" dirty="0" err="1"/>
              <a:t>urlencoded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0699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21122-33BC-0EA3-018C-AB2197CF7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667" y="290138"/>
            <a:ext cx="5359675" cy="46738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24BC8-7110-0D96-7645-A042C0398470}"/>
              </a:ext>
            </a:extLst>
          </p:cNvPr>
          <p:cNvSpPr txBox="1"/>
          <p:nvPr/>
        </p:nvSpPr>
        <p:spPr>
          <a:xfrm>
            <a:off x="6419088" y="283464"/>
            <a:ext cx="53766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even possible to populate and return </a:t>
            </a:r>
            <a:r>
              <a:rPr lang="en-US" dirty="0" err="1"/>
              <a:t>Pydantic</a:t>
            </a:r>
            <a:r>
              <a:rPr lang="en-US" dirty="0"/>
              <a:t> model with HTML form data. In the following code, we declare User class as a </a:t>
            </a:r>
            <a:r>
              <a:rPr lang="en-US" dirty="0" err="1"/>
              <a:t>Pydantic</a:t>
            </a:r>
            <a:r>
              <a:rPr lang="en-US" dirty="0"/>
              <a:t> model and send its object as the server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pydantic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class User(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BaseModel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username:str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password:str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@app.post("/submit/",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response_model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=User)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async def submit(nm: str = Form(...),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pwd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 str = Form(...)):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return User(username=nm, password=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pwd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5083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B0C4-1A3A-8FB6-D42C-528CF082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-34810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Here’s a simple login form example with </a:t>
            </a:r>
            <a:r>
              <a:rPr lang="en-US" sz="2800" u="sng" dirty="0" err="1"/>
              <a:t>FastAPI</a:t>
            </a:r>
            <a:r>
              <a:rPr lang="en-US" sz="2800" u="sng" dirty="0"/>
              <a:t> handling form da</a:t>
            </a:r>
            <a:r>
              <a:rPr lang="en-US" sz="2800" dirty="0"/>
              <a:t>ta.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A327-40E6-1362-16C1-1D374482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667512"/>
            <a:ext cx="5861304" cy="570585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nn-NO" sz="1800" dirty="0"/>
              <a:t>HTML Form (login.html):</a:t>
            </a:r>
          </a:p>
          <a:p>
            <a:pPr marL="0" indent="0">
              <a:buNone/>
            </a:pPr>
            <a:r>
              <a:rPr lang="en-US" sz="1800" dirty="0"/>
              <a:t>&lt;!DOCTYPE html&gt;</a:t>
            </a:r>
          </a:p>
          <a:p>
            <a:pPr marL="0" indent="0">
              <a:buNone/>
            </a:pPr>
            <a:r>
              <a:rPr lang="en-US" sz="1800" dirty="0"/>
              <a:t>&lt;html&gt;</a:t>
            </a:r>
          </a:p>
          <a:p>
            <a:pPr marL="0" indent="0">
              <a:buNone/>
            </a:pPr>
            <a:r>
              <a:rPr lang="en-US" sz="1800" dirty="0"/>
              <a:t>&lt;head&gt;</a:t>
            </a:r>
          </a:p>
          <a:p>
            <a:pPr marL="0" indent="0">
              <a:buNone/>
            </a:pPr>
            <a:r>
              <a:rPr lang="en-US" sz="1800" dirty="0"/>
              <a:t>  &lt;title&gt;Login&lt;/title&gt;</a:t>
            </a:r>
          </a:p>
          <a:p>
            <a:pPr marL="0" indent="0">
              <a:buNone/>
            </a:pPr>
            <a:r>
              <a:rPr lang="en-US" sz="1800" dirty="0"/>
              <a:t>&lt;/head&gt;</a:t>
            </a:r>
          </a:p>
          <a:p>
            <a:pPr marL="0" indent="0">
              <a:buNone/>
            </a:pPr>
            <a:r>
              <a:rPr lang="en-US" sz="1800" dirty="0"/>
              <a:t>&lt;body&gt;</a:t>
            </a:r>
          </a:p>
          <a:p>
            <a:pPr marL="0" indent="0">
              <a:buNone/>
            </a:pPr>
            <a:r>
              <a:rPr lang="en-US" sz="1800" dirty="0"/>
              <a:t>  &lt;form action="/submit" method="post"&gt;</a:t>
            </a:r>
          </a:p>
          <a:p>
            <a:pPr marL="0" indent="0">
              <a:buNone/>
            </a:pPr>
            <a:r>
              <a:rPr lang="en-US" sz="1800" dirty="0"/>
              <a:t>    &lt;label&gt;Username:&lt;/label&gt;</a:t>
            </a:r>
          </a:p>
          <a:p>
            <a:pPr marL="0" indent="0">
              <a:buNone/>
            </a:pPr>
            <a:r>
              <a:rPr lang="en-US" sz="1800" dirty="0"/>
              <a:t>    &lt;input type="text" name="username"&gt;&lt;</a:t>
            </a:r>
            <a:r>
              <a:rPr lang="en-US" sz="1800" dirty="0" err="1"/>
              <a:t>br</a:t>
            </a:r>
            <a:r>
              <a:rPr lang="en-US" sz="1800" dirty="0"/>
              <a:t>&gt;&lt;</a:t>
            </a:r>
            <a:r>
              <a:rPr lang="en-US" sz="1800" dirty="0" err="1"/>
              <a:t>br</a:t>
            </a:r>
            <a:r>
              <a:rPr lang="en-US" sz="1800" dirty="0"/>
              <a:t>&gt;</a:t>
            </a:r>
          </a:p>
          <a:p>
            <a:pPr marL="0" indent="0">
              <a:buNone/>
            </a:pPr>
            <a:r>
              <a:rPr lang="en-US" sz="1800" dirty="0"/>
              <a:t>    &lt;label&gt;Password:&lt;/label&gt;</a:t>
            </a:r>
          </a:p>
          <a:p>
            <a:pPr marL="0" indent="0">
              <a:buNone/>
            </a:pPr>
            <a:r>
              <a:rPr lang="en-US" sz="1800" dirty="0"/>
              <a:t>    &lt;input type="password" name="password"&gt;&lt;</a:t>
            </a:r>
            <a:r>
              <a:rPr lang="en-US" sz="1800" dirty="0" err="1"/>
              <a:t>br</a:t>
            </a:r>
            <a:r>
              <a:rPr lang="en-US" sz="1800" dirty="0"/>
              <a:t>&gt;&lt;</a:t>
            </a:r>
            <a:r>
              <a:rPr lang="en-US" sz="1800" dirty="0" err="1"/>
              <a:t>br</a:t>
            </a:r>
            <a:r>
              <a:rPr lang="en-US" sz="1800" dirty="0"/>
              <a:t>&gt;</a:t>
            </a:r>
          </a:p>
          <a:p>
            <a:pPr marL="0" indent="0">
              <a:buNone/>
            </a:pPr>
            <a:r>
              <a:rPr lang="en-US" sz="1800" dirty="0"/>
              <a:t>    &lt;button type="submit"&gt;Login&lt;/button&gt;</a:t>
            </a:r>
          </a:p>
          <a:p>
            <a:pPr marL="0" indent="0">
              <a:buNone/>
            </a:pPr>
            <a:r>
              <a:rPr lang="en-US" sz="1800" dirty="0"/>
              <a:t>  &lt;/form&gt;</a:t>
            </a:r>
          </a:p>
          <a:p>
            <a:pPr marL="0" indent="0">
              <a:buNone/>
            </a:pPr>
            <a:r>
              <a:rPr lang="en-US" sz="1800" dirty="0"/>
              <a:t>&lt;/body&gt;</a:t>
            </a:r>
          </a:p>
          <a:p>
            <a:pPr marL="0" indent="0">
              <a:buNone/>
            </a:pPr>
            <a:r>
              <a:rPr lang="en-US" sz="1800" dirty="0"/>
              <a:t>&lt;/html&gt;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6D680-6C65-76FE-C502-2DC823018613}"/>
              </a:ext>
            </a:extLst>
          </p:cNvPr>
          <p:cNvSpPr txBox="1"/>
          <p:nvPr/>
        </p:nvSpPr>
        <p:spPr>
          <a:xfrm>
            <a:off x="5964936" y="667512"/>
            <a:ext cx="58613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FastAPI</a:t>
            </a:r>
            <a:r>
              <a:rPr lang="en-US" dirty="0"/>
              <a:t> code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fastapi</a:t>
            </a:r>
            <a:r>
              <a:rPr lang="en-US" dirty="0"/>
              <a:t> import </a:t>
            </a:r>
            <a:r>
              <a:rPr lang="en-US" dirty="0" err="1"/>
              <a:t>FastAPI</a:t>
            </a:r>
            <a:r>
              <a:rPr lang="en-US" dirty="0"/>
              <a:t>, Form</a:t>
            </a:r>
          </a:p>
          <a:p>
            <a:r>
              <a:rPr lang="en-US" dirty="0"/>
              <a:t>from </a:t>
            </a:r>
            <a:r>
              <a:rPr lang="en-US" dirty="0" err="1"/>
              <a:t>fastapi.responses</a:t>
            </a:r>
            <a:r>
              <a:rPr lang="en-US" dirty="0"/>
              <a:t> import </a:t>
            </a:r>
            <a:r>
              <a:rPr lang="en-US" dirty="0" err="1"/>
              <a:t>HTMLResponse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fastapi.templating</a:t>
            </a:r>
            <a:r>
              <a:rPr lang="en-US" dirty="0"/>
              <a:t> import Jinja2Templates</a:t>
            </a:r>
          </a:p>
          <a:p>
            <a:r>
              <a:rPr lang="en-US" dirty="0"/>
              <a:t>from </a:t>
            </a:r>
            <a:r>
              <a:rPr lang="en-US" dirty="0" err="1"/>
              <a:t>fastapi.requests</a:t>
            </a:r>
            <a:r>
              <a:rPr lang="en-US" dirty="0"/>
              <a:t> import Request</a:t>
            </a:r>
          </a:p>
          <a:p>
            <a:endParaRPr lang="en-US" dirty="0"/>
          </a:p>
          <a:p>
            <a:r>
              <a:rPr lang="en-US" dirty="0"/>
              <a:t>app = </a:t>
            </a:r>
            <a:r>
              <a:rPr lang="en-US" dirty="0" err="1"/>
              <a:t>FastAPI</a:t>
            </a:r>
            <a:r>
              <a:rPr lang="en-US" dirty="0"/>
              <a:t>()</a:t>
            </a:r>
          </a:p>
          <a:p>
            <a:r>
              <a:rPr lang="en-US" dirty="0"/>
              <a:t>templates = Jinja2Templates(directory="templates")</a:t>
            </a:r>
          </a:p>
          <a:p>
            <a:endParaRPr lang="en-US" dirty="0"/>
          </a:p>
          <a:p>
            <a:r>
              <a:rPr lang="en-US" dirty="0"/>
              <a:t>@app.get("/login", </a:t>
            </a:r>
            <a:r>
              <a:rPr lang="en-US" dirty="0" err="1"/>
              <a:t>response_class</a:t>
            </a:r>
            <a:r>
              <a:rPr lang="en-US" dirty="0"/>
              <a:t>=</a:t>
            </a:r>
            <a:r>
              <a:rPr lang="en-US" dirty="0" err="1"/>
              <a:t>HTMLResponse</a:t>
            </a:r>
            <a:r>
              <a:rPr lang="en-US" dirty="0"/>
              <a:t>)</a:t>
            </a:r>
          </a:p>
          <a:p>
            <a:r>
              <a:rPr lang="en-US" dirty="0"/>
              <a:t>def login(request: Request):</a:t>
            </a:r>
          </a:p>
          <a:p>
            <a:r>
              <a:rPr lang="en-US" dirty="0"/>
              <a:t>    return </a:t>
            </a:r>
            <a:r>
              <a:rPr lang="en-US" dirty="0" err="1"/>
              <a:t>templates.TemplateResponse</a:t>
            </a:r>
            <a:r>
              <a:rPr lang="en-US" dirty="0"/>
              <a:t>("login.html", {"request": request})</a:t>
            </a:r>
          </a:p>
          <a:p>
            <a:endParaRPr lang="en-US" dirty="0"/>
          </a:p>
          <a:p>
            <a:r>
              <a:rPr lang="en-US" dirty="0"/>
              <a:t>@app.post("/submit")</a:t>
            </a:r>
          </a:p>
          <a:p>
            <a:r>
              <a:rPr lang="en-US" dirty="0"/>
              <a:t>def submit(username: str = Form(...), password: str = Form(...)):</a:t>
            </a:r>
          </a:p>
          <a:p>
            <a:r>
              <a:rPr lang="en-US" dirty="0"/>
              <a:t>    return {"Username": username, "Password": password}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FA310-E2DB-81DD-ABBF-2BA4322D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-37553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Uploading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E6D2-061C-BCCD-532A-F237B62F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56" y="618616"/>
            <a:ext cx="11213592" cy="5718175"/>
          </a:xfrm>
        </p:spPr>
        <p:txBody>
          <a:bodyPr>
            <a:normAutofit/>
          </a:bodyPr>
          <a:lstStyle/>
          <a:p>
            <a:r>
              <a:rPr lang="en-US" sz="1800" dirty="0"/>
              <a:t>To send a file to the server we need to use the HTML forms </a:t>
            </a:r>
            <a:r>
              <a:rPr lang="en-US" sz="1800" dirty="0" err="1"/>
              <a:t>enctype</a:t>
            </a:r>
            <a:r>
              <a:rPr lang="en-US" sz="1800" dirty="0"/>
              <a:t> as multipart/form-data and use the input type as the file to render a button, which when clicked allows you to select a file from the file system.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&lt;body&gt;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&lt;form action="http://localhost:8000/uploader" method="POST"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enctype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="multipart/form-data"&gt;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   &lt;input type="file" name="file" /&gt;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   &lt;input type="submit"/&gt;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&lt;/form&gt;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&lt;/body&gt;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&lt;/html&gt;</a:t>
            </a:r>
          </a:p>
          <a:p>
            <a:r>
              <a:rPr lang="en-US" sz="1800" dirty="0"/>
              <a:t>Note that the forms action parameter to the endpoint </a:t>
            </a:r>
            <a:r>
              <a:rPr lang="en-US" sz="1800" b="1" dirty="0"/>
              <a:t>http://localhost:8000/uploader </a:t>
            </a:r>
            <a:r>
              <a:rPr lang="en-US" sz="1800" dirty="0"/>
              <a:t>and the method is set to POST.</a:t>
            </a:r>
          </a:p>
          <a:p>
            <a:r>
              <a:rPr lang="en-US" sz="1800" dirty="0"/>
              <a:t>This HTML form is rendered as a template with following code −</a:t>
            </a:r>
          </a:p>
        </p:txBody>
      </p:sp>
    </p:spTree>
    <p:extLst>
      <p:ext uri="{BB962C8B-B14F-4D97-AF65-F5344CB8AC3E}">
        <p14:creationId xmlns:p14="http://schemas.microsoft.com/office/powerpoint/2010/main" val="3893729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03558-B57F-E110-0B75-30F382F6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184"/>
            <a:ext cx="10515600" cy="5847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File,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UploadFile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Request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uvicorn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shutil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fastapi.responses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HTMLResponse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fastapi.templating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Jinja2Templates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templates = Jinja2Templates(directory="templates")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@app.get("/upload/",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response_class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HTMLResponse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upload(request: Request):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templates.TemplateResponse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("uploadfile.html", {"request": request})</a:t>
            </a:r>
          </a:p>
          <a:p>
            <a:r>
              <a:rPr lang="en-US" sz="1800" dirty="0"/>
              <a:t>Visit http://localhost:8000/upload/. You should get the form with Choose File button. Click it to open the file to be uploaded.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1F663-5FD0-83CF-447E-765CF64E9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807" y="4741789"/>
            <a:ext cx="5277121" cy="14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57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D999-5A96-75BF-18F2-F1A1BA4E3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488"/>
            <a:ext cx="10515600" cy="5701475"/>
          </a:xfrm>
        </p:spPr>
        <p:txBody>
          <a:bodyPr>
            <a:normAutofit/>
          </a:bodyPr>
          <a:lstStyle/>
          <a:p>
            <a:r>
              <a:rPr lang="en-US" sz="1800" dirty="0"/>
              <a:t>The upload operation is handled by </a:t>
            </a:r>
            <a:r>
              <a:rPr lang="en-US" sz="1800" dirty="0" err="1"/>
              <a:t>UploadFile</a:t>
            </a:r>
            <a:r>
              <a:rPr lang="en-US" sz="1800" dirty="0"/>
              <a:t> function in </a:t>
            </a:r>
            <a:r>
              <a:rPr lang="en-US" sz="1800" dirty="0" err="1"/>
              <a:t>FastAPI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File,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UploadFile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shutil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@app.post("/uploader/")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create_upload_file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(file: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UploadFile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= File(...)):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with open("destination.png", 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wb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") as buffer: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shutil.copyfileobj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file.file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buffer)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return {"filename":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file.filename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}</a:t>
            </a:r>
          </a:p>
          <a:p>
            <a:r>
              <a:rPr lang="en-US" sz="1800" dirty="0"/>
              <a:t>We shall use </a:t>
            </a:r>
            <a:r>
              <a:rPr lang="en-US" sz="1800" dirty="0" err="1"/>
              <a:t>shutil</a:t>
            </a:r>
            <a:r>
              <a:rPr lang="en-US" sz="1800" dirty="0"/>
              <a:t> library in Python to copy the received file in the server location by the name destination.png</a:t>
            </a:r>
          </a:p>
        </p:txBody>
      </p:sp>
    </p:spTree>
    <p:extLst>
      <p:ext uri="{BB962C8B-B14F-4D97-AF65-F5344CB8AC3E}">
        <p14:creationId xmlns:p14="http://schemas.microsoft.com/office/powerpoint/2010/main" val="3202405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2938-17BA-8DDF-6BCA-E68BD4AB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26362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5CAF-9180-117E-B0C9-7D231BA8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-34810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 err="1"/>
              <a:t>FastAPI</a:t>
            </a:r>
            <a:r>
              <a:rPr lang="en-US" sz="2800" u="sng" dirty="0"/>
              <a:t> vs REST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FD6EF3-40C2-23FA-F34A-686716E74E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240544"/>
              </p:ext>
            </p:extLst>
          </p:nvPr>
        </p:nvGraphicFramePr>
        <p:xfrm>
          <a:off x="1107408" y="746125"/>
          <a:ext cx="9554496" cy="5307201"/>
        </p:xfrm>
        <a:graphic>
          <a:graphicData uri="http://schemas.openxmlformats.org/drawingml/2006/table">
            <a:tbl>
              <a:tblPr/>
              <a:tblGrid>
                <a:gridCol w="3184832">
                  <a:extLst>
                    <a:ext uri="{9D8B030D-6E8A-4147-A177-3AD203B41FA5}">
                      <a16:colId xmlns:a16="http://schemas.microsoft.com/office/drawing/2014/main" val="960738851"/>
                    </a:ext>
                  </a:extLst>
                </a:gridCol>
                <a:gridCol w="3184832">
                  <a:extLst>
                    <a:ext uri="{9D8B030D-6E8A-4147-A177-3AD203B41FA5}">
                      <a16:colId xmlns:a16="http://schemas.microsoft.com/office/drawing/2014/main" val="21746063"/>
                    </a:ext>
                  </a:extLst>
                </a:gridCol>
                <a:gridCol w="3184832">
                  <a:extLst>
                    <a:ext uri="{9D8B030D-6E8A-4147-A177-3AD203B41FA5}">
                      <a16:colId xmlns:a16="http://schemas.microsoft.com/office/drawing/2014/main" val="914018267"/>
                    </a:ext>
                  </a:extLst>
                </a:gridCol>
              </a:tblGrid>
              <a:tr h="3790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Aspect</a:t>
                      </a:r>
                      <a:endParaRPr lang="en-US" sz="150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REST API</a:t>
                      </a:r>
                      <a:endParaRPr lang="en-US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FastAPI</a:t>
                      </a:r>
                      <a:endParaRPr lang="en-US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984688"/>
                  </a:ext>
                </a:extLst>
              </a:tr>
              <a:tr h="663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Definition</a:t>
                      </a:r>
                      <a:endParaRPr lang="en-US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An </a:t>
                      </a:r>
                      <a:r>
                        <a:rPr lang="en-US" sz="1500" b="1" dirty="0"/>
                        <a:t>architectural style</a:t>
                      </a:r>
                      <a:r>
                        <a:rPr lang="en-US" sz="1500" dirty="0"/>
                        <a:t> for designing APIs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 </a:t>
                      </a:r>
                      <a:r>
                        <a:rPr lang="en-US" sz="1500" b="1"/>
                        <a:t>Python web framework</a:t>
                      </a:r>
                      <a:r>
                        <a:rPr lang="en-US" sz="1500"/>
                        <a:t> to build REST APIs and more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023372"/>
                  </a:ext>
                </a:extLst>
              </a:tr>
              <a:tr h="947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Scope</a:t>
                      </a:r>
                      <a:endParaRPr lang="en-US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Conceptual → Defines principles (stateless, resource-based, HTTP methods)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Practical → Provides tools to </a:t>
                      </a:r>
                      <a:r>
                        <a:rPr lang="en-US" sz="1500" b="1" dirty="0"/>
                        <a:t>implement</a:t>
                      </a:r>
                      <a:r>
                        <a:rPr lang="en-US" sz="1500" dirty="0"/>
                        <a:t> APIs easily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343528"/>
                  </a:ext>
                </a:extLst>
              </a:tr>
              <a:tr h="663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Protocol</a:t>
                      </a:r>
                      <a:endParaRPr lang="en-US" sz="150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Uses HTTP (GET, POST, PUT, DELETE, etc.)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Uses HTTP but also supports </a:t>
                      </a:r>
                      <a:r>
                        <a:rPr lang="en-US" sz="1500" dirty="0" err="1"/>
                        <a:t>WebSockets</a:t>
                      </a:r>
                      <a:r>
                        <a:rPr lang="en-US" sz="1500" dirty="0"/>
                        <a:t> &amp; </a:t>
                      </a:r>
                      <a:r>
                        <a:rPr lang="en-US" sz="1500" dirty="0" err="1"/>
                        <a:t>GraphQL</a:t>
                      </a:r>
                      <a:endParaRPr lang="en-US" sz="150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96694"/>
                  </a:ext>
                </a:extLst>
              </a:tr>
              <a:tr h="663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Data Format</a:t>
                      </a:r>
                      <a:endParaRPr lang="en-US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Typically, JSON or XML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JSON (default), but flexible with other formats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40289"/>
                  </a:ext>
                </a:extLst>
              </a:tr>
              <a:tr h="663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Performance</a:t>
                      </a:r>
                      <a:endParaRPr lang="en-US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Depends on framework/language used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Very high → built on </a:t>
                      </a:r>
                      <a:r>
                        <a:rPr lang="en-US" sz="1500" b="1"/>
                        <a:t>Starlette + Pydantic</a:t>
                      </a:r>
                      <a:r>
                        <a:rPr lang="en-US" sz="1500"/>
                        <a:t> with async support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881266"/>
                  </a:ext>
                </a:extLst>
              </a:tr>
              <a:tr h="663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Documentation</a:t>
                      </a:r>
                      <a:endParaRPr lang="en-US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Not inherently provided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Auto-generates </a:t>
                      </a:r>
                      <a:r>
                        <a:rPr lang="en-US" sz="1500" b="1"/>
                        <a:t>OpenAPI &amp; Swagger docs</a:t>
                      </a:r>
                      <a:endParaRPr lang="en-US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878525"/>
                  </a:ext>
                </a:extLst>
              </a:tr>
              <a:tr h="663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Use Case</a:t>
                      </a:r>
                      <a:endParaRPr lang="en-US" sz="150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 guideline for designing APIs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A modern framework to build APIs </a:t>
                      </a:r>
                      <a:r>
                        <a:rPr lang="en-US" sz="1500" b="1" dirty="0"/>
                        <a:t>following REST (and more)</a:t>
                      </a:r>
                      <a:endParaRPr lang="en-US" sz="1500" dirty="0"/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02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1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A5C8-F683-9A7C-D354-6CBDEB07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-40297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Django, flask, and </a:t>
            </a:r>
            <a:r>
              <a:rPr lang="en-US" sz="2800" u="sng" dirty="0" err="1"/>
              <a:t>FastAPI</a:t>
            </a:r>
            <a:endParaRPr lang="en-US" sz="2800" u="s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AA017B2-69E2-298E-5574-C5F70ABF6F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3840" y="649872"/>
            <a:ext cx="66837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Django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Full-stack framework (batteries included)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Flask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Lightweight &amp; flexible (microframework)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00" b="1" dirty="0"/>
              <a:t> </a:t>
            </a:r>
            <a:r>
              <a:rPr lang="en-US" sz="1600" b="1" dirty="0" err="1"/>
              <a:t>FastAPI</a:t>
            </a:r>
            <a:r>
              <a:rPr lang="en-US" sz="1600" dirty="0"/>
              <a:t> → Modern, async-first, and optimized for high-performance APIs.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82C2D6-FCF9-7440-5B29-31A943F9C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9936"/>
              </p:ext>
            </p:extLst>
          </p:nvPr>
        </p:nvGraphicFramePr>
        <p:xfrm>
          <a:off x="1509534" y="1584725"/>
          <a:ext cx="8183108" cy="4623403"/>
        </p:xfrm>
        <a:graphic>
          <a:graphicData uri="http://schemas.openxmlformats.org/drawingml/2006/table">
            <a:tbl>
              <a:tblPr/>
              <a:tblGrid>
                <a:gridCol w="2045777">
                  <a:extLst>
                    <a:ext uri="{9D8B030D-6E8A-4147-A177-3AD203B41FA5}">
                      <a16:colId xmlns:a16="http://schemas.microsoft.com/office/drawing/2014/main" val="652925801"/>
                    </a:ext>
                  </a:extLst>
                </a:gridCol>
                <a:gridCol w="2045777">
                  <a:extLst>
                    <a:ext uri="{9D8B030D-6E8A-4147-A177-3AD203B41FA5}">
                      <a16:colId xmlns:a16="http://schemas.microsoft.com/office/drawing/2014/main" val="1783780207"/>
                    </a:ext>
                  </a:extLst>
                </a:gridCol>
                <a:gridCol w="2045777">
                  <a:extLst>
                    <a:ext uri="{9D8B030D-6E8A-4147-A177-3AD203B41FA5}">
                      <a16:colId xmlns:a16="http://schemas.microsoft.com/office/drawing/2014/main" val="898963998"/>
                    </a:ext>
                  </a:extLst>
                </a:gridCol>
                <a:gridCol w="2045777">
                  <a:extLst>
                    <a:ext uri="{9D8B030D-6E8A-4147-A177-3AD203B41FA5}">
                      <a16:colId xmlns:a16="http://schemas.microsoft.com/office/drawing/2014/main" val="3737090041"/>
                    </a:ext>
                  </a:extLst>
                </a:gridCol>
              </a:tblGrid>
              <a:tr h="2710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Aspect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Django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Flask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FastAPI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904731"/>
                  </a:ext>
                </a:extLst>
              </a:tr>
              <a:tr h="2710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Type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Full-stack framework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Microframework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Modern API framework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53114"/>
                  </a:ext>
                </a:extLst>
              </a:tr>
              <a:tr h="6777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Primary Use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Complex web apps (with ORM, admin, templates)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Lightweight web apps &amp; APIs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Building high-performance REST APIs &amp; async apps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304837"/>
                  </a:ext>
                </a:extLst>
              </a:tr>
              <a:tr h="6777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Ease of Use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Steeper learning curve (many built-ins)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simple &amp; minimal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Easy, intuitive, but requires async knowledge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834552"/>
                  </a:ext>
                </a:extLst>
              </a:tr>
              <a:tr h="474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Performance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Moderate (sync-based)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Better than Django (lighter)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Highest (async, built on Starlette + Pydantic)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304077"/>
                  </a:ext>
                </a:extLst>
              </a:tr>
              <a:tr h="6777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Flexibility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Opinionated, comes with predefined structure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flexible, build-your-own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Flexible, focuses on APIs, less opinionated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627696"/>
                  </a:ext>
                </a:extLst>
              </a:tr>
              <a:tr h="474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Documentation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Excellent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Good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Excellent (auto-generated API docs)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055193"/>
                  </a:ext>
                </a:extLst>
              </a:tr>
              <a:tr h="2710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Community Support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large &amp; mature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Large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Growing fast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244681"/>
                  </a:ext>
                </a:extLst>
              </a:tr>
              <a:tr h="828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Best For</a:t>
                      </a:r>
                      <a:endParaRPr lang="en-US" sz="130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Large-scale, feature-rich apps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Prototyping &amp; small apps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/>
                        <a:t>Modern, scalable APIs (microservices, ML backends)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008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09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369E-3588-A595-BB46-363CB0B7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55" y="-41186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Install </a:t>
            </a:r>
            <a:r>
              <a:rPr lang="en-US" sz="2800" u="sng" dirty="0" err="1"/>
              <a:t>FastAPI</a:t>
            </a:r>
            <a:endParaRPr lang="en-US" sz="2800" u="sng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82306B2-0FA0-4811-01A6-6904D602DA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0955" y="581620"/>
            <a:ext cx="1119562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To install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FastAPI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, we can use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installer.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+mn-lt"/>
              </a:rPr>
              <a:t>pip3 install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+mn-lt"/>
              </a:rPr>
              <a:t>fastapi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+mn-lt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FastAPI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depends on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Starlette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and 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Pydantic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libraries, hence they also get installed.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512F3-48E3-7863-6894-9D07952F27FA}"/>
              </a:ext>
            </a:extLst>
          </p:cNvPr>
          <p:cNvSpPr txBox="1"/>
          <p:nvPr/>
        </p:nvSpPr>
        <p:spPr>
          <a:xfrm>
            <a:off x="270955" y="2143709"/>
            <a:ext cx="1152480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Installing </a:t>
            </a:r>
            <a:r>
              <a:rPr lang="en-US" sz="2800" u="sng" dirty="0" err="1"/>
              <a:t>Uvicorn</a:t>
            </a:r>
            <a:endParaRPr lang="en-US" sz="2800" u="sng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FastAPI</a:t>
            </a:r>
            <a:r>
              <a:rPr lang="en-US" dirty="0"/>
              <a:t> does not come with any inbuilt server application. To run </a:t>
            </a:r>
            <a:r>
              <a:rPr lang="en-US" dirty="0" err="1"/>
              <a:t>FastAPI</a:t>
            </a:r>
            <a:r>
              <a:rPr lang="en-US" dirty="0"/>
              <a:t> app, we need to install ASGI server called </a:t>
            </a:r>
            <a:r>
              <a:rPr lang="en-US" b="1" dirty="0" err="1"/>
              <a:t>Uvicorn</a:t>
            </a:r>
            <a:r>
              <a:rPr lang="en-US" dirty="0"/>
              <a:t>. We can install it using </a:t>
            </a:r>
            <a:r>
              <a:rPr lang="en-US" b="1" dirty="0"/>
              <a:t>pip.</a:t>
            </a:r>
          </a:p>
          <a:p>
            <a:endParaRPr lang="en-US" b="1" dirty="0"/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pip3 install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uvicorn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also install </a:t>
            </a:r>
            <a:r>
              <a:rPr lang="en-US" dirty="0" err="1"/>
              <a:t>uvicorns</a:t>
            </a:r>
            <a:r>
              <a:rPr lang="en-US" dirty="0"/>
              <a:t> dependencies - </a:t>
            </a:r>
            <a:r>
              <a:rPr lang="en-US" dirty="0" err="1"/>
              <a:t>asgiref</a:t>
            </a:r>
            <a:r>
              <a:rPr lang="en-US" dirty="0"/>
              <a:t>, click, h11, and typing-extensions.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application is launched on the </a:t>
            </a:r>
            <a:r>
              <a:rPr lang="en-US" dirty="0" err="1"/>
              <a:t>Uvicorn</a:t>
            </a:r>
            <a:r>
              <a:rPr lang="en-US" dirty="0"/>
              <a:t> server with the following command −</a:t>
            </a:r>
          </a:p>
          <a:p>
            <a:pPr algn="ctr"/>
            <a:endParaRPr lang="en-US" dirty="0"/>
          </a:p>
          <a:p>
            <a:pPr algn="ctr"/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Uvicorn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main:app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reload</a:t>
            </a:r>
          </a:p>
          <a:p>
            <a:pPr algn="ctr"/>
            <a:endParaRPr lang="en-US" dirty="0"/>
          </a:p>
          <a:p>
            <a:r>
              <a:rPr lang="en-US" dirty="0"/>
              <a:t>Where main is name of the python file, and app is the object in the </a:t>
            </a:r>
            <a:r>
              <a:rPr lang="en-US" dirty="0" err="1"/>
              <a:t>FastAPI</a:t>
            </a:r>
            <a:r>
              <a:rPr lang="en-US" dirty="0"/>
              <a:t>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Uvicorn</a:t>
            </a:r>
            <a:r>
              <a:rPr lang="en-US" dirty="0"/>
              <a:t> is a lightweight ASGI server to run </a:t>
            </a:r>
            <a:r>
              <a:rPr lang="en-US" dirty="0" err="1"/>
              <a:t>FastAPI</a:t>
            </a:r>
            <a:r>
              <a:rPr lang="en-US" dirty="0"/>
              <a:t> apps, it is needed because </a:t>
            </a:r>
            <a:r>
              <a:rPr lang="en-US" dirty="0" err="1"/>
              <a:t>FastAPI</a:t>
            </a:r>
            <a:r>
              <a:rPr lang="en-US" dirty="0"/>
              <a:t> uses </a:t>
            </a:r>
          </a:p>
          <a:p>
            <a:r>
              <a:rPr lang="en-US" dirty="0"/>
              <a:t>ASGI (unlike Django, Flask with WSGI)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9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187F-64A1-19E6-FBBE-5D2FB0EC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6" y="-31153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u="sng" dirty="0"/>
              <a:t>Hello world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87E40-DEDC-0023-863C-90E104454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783208"/>
            <a:ext cx="10515600" cy="5590159"/>
          </a:xfrm>
        </p:spPr>
        <p:txBody>
          <a:bodyPr>
            <a:normAutofit/>
          </a:bodyPr>
          <a:lstStyle/>
          <a:p>
            <a:r>
              <a:rPr lang="en-US" sz="1800" dirty="0"/>
              <a:t>The first step in creating a </a:t>
            </a:r>
            <a:r>
              <a:rPr lang="en-US" sz="1800" dirty="0" err="1"/>
              <a:t>FastAPI</a:t>
            </a:r>
            <a:r>
              <a:rPr lang="en-US" sz="1800" dirty="0"/>
              <a:t> app is to </a:t>
            </a:r>
            <a:r>
              <a:rPr lang="en-US" sz="1800" b="1" dirty="0"/>
              <a:t>declare an application object </a:t>
            </a:r>
            <a:r>
              <a:rPr lang="en-US" sz="1800" dirty="0"/>
              <a:t>of </a:t>
            </a:r>
            <a:r>
              <a:rPr lang="en-US" sz="1800" dirty="0" err="1"/>
              <a:t>FastAPI</a:t>
            </a:r>
            <a:r>
              <a:rPr lang="en-US" sz="1800" dirty="0"/>
              <a:t> class.</a:t>
            </a:r>
          </a:p>
          <a:p>
            <a:pPr marL="0" indent="0">
              <a:buNone/>
            </a:pPr>
            <a:r>
              <a:rPr lang="en-US" sz="1800" dirty="0"/>
              <a:t>				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				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r>
              <a:rPr lang="en-US" sz="1800" dirty="0"/>
              <a:t>The </a:t>
            </a:r>
            <a:r>
              <a:rPr lang="en-US" sz="1800" b="1" dirty="0"/>
              <a:t>app</a:t>
            </a:r>
            <a:r>
              <a:rPr lang="en-US" sz="1800" dirty="0"/>
              <a:t> object is the main point of interaction of the application with the client browser. The </a:t>
            </a:r>
            <a:r>
              <a:rPr lang="en-US" sz="1800" dirty="0" err="1"/>
              <a:t>uvicorn</a:t>
            </a:r>
            <a:r>
              <a:rPr lang="en-US" sz="1800" dirty="0"/>
              <a:t> server uses this object to listen to client's request.</a:t>
            </a:r>
          </a:p>
          <a:p>
            <a:r>
              <a:rPr lang="en-US" sz="1800" dirty="0"/>
              <a:t>The next step is to create a path operation. A </a:t>
            </a:r>
            <a:r>
              <a:rPr lang="en-US" sz="1800" b="1" dirty="0"/>
              <a:t>path</a:t>
            </a:r>
            <a:r>
              <a:rPr lang="en-US" sz="1800" dirty="0"/>
              <a:t> is a URL that a client can visit.</a:t>
            </a:r>
          </a:p>
          <a:p>
            <a:r>
              <a:rPr lang="en-US" sz="1800" dirty="0"/>
              <a:t>When the client visits this URL with a specific HTTP method (GET, POST, etc.), a linked function runs.</a:t>
            </a:r>
          </a:p>
          <a:p>
            <a:r>
              <a:rPr lang="en-US" sz="1800" dirty="0"/>
              <a:t>This linking of a function to a path + method is called a path operation.</a:t>
            </a:r>
          </a:p>
          <a:p>
            <a:r>
              <a:rPr lang="en-US" sz="1800" dirty="0"/>
              <a:t>Example: index() function is mapped to the / path with the GET method.</a:t>
            </a:r>
          </a:p>
          <a:p>
            <a:pPr marL="0" indent="0">
              <a:buNone/>
            </a:pPr>
            <a:r>
              <a:rPr lang="en-US" sz="1800" dirty="0"/>
              <a:t>				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				 async def index():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				           return {"message": "Hello World"}</a:t>
            </a:r>
          </a:p>
          <a:p>
            <a:r>
              <a:rPr lang="en-US" sz="1800" dirty="0"/>
              <a:t>The function returns a JSON response; however, it can return </a:t>
            </a:r>
            <a:r>
              <a:rPr lang="en-US" sz="1800" b="1" dirty="0" err="1"/>
              <a:t>dict</a:t>
            </a:r>
            <a:r>
              <a:rPr lang="en-US" sz="1800" b="1" dirty="0"/>
              <a:t>, list, str, int,</a:t>
            </a:r>
            <a:r>
              <a:rPr lang="en-US" sz="1800" dirty="0"/>
              <a:t> etc. It can also return </a:t>
            </a:r>
            <a:r>
              <a:rPr lang="en-US" sz="1800" dirty="0" err="1"/>
              <a:t>Pydantic</a:t>
            </a:r>
            <a:r>
              <a:rPr lang="en-US" sz="1800" dirty="0"/>
              <a:t> models.</a:t>
            </a:r>
          </a:p>
        </p:txBody>
      </p:sp>
    </p:spTree>
    <p:extLst>
      <p:ext uri="{BB962C8B-B14F-4D97-AF65-F5344CB8AC3E}">
        <p14:creationId xmlns:p14="http://schemas.microsoft.com/office/powerpoint/2010/main" val="3277803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8727-3C00-4451-6F7A-A977846A3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"/>
            <a:ext cx="10515600" cy="5856923"/>
          </a:xfrm>
        </p:spPr>
        <p:txBody>
          <a:bodyPr>
            <a:normAutofit/>
          </a:bodyPr>
          <a:lstStyle/>
          <a:p>
            <a:r>
              <a:rPr lang="en-US" sz="1800" dirty="0"/>
              <a:t>We need to save the code as </a:t>
            </a:r>
            <a:r>
              <a:rPr lang="en-US" sz="1800" dirty="0" err="1"/>
              <a:t>py</a:t>
            </a:r>
            <a:r>
              <a:rPr lang="en-US" sz="1800" dirty="0"/>
              <a:t> extension, e.g., main.py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from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import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app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FastAPI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@app.get("/")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async def index():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       return {"message": "Hello World"}</a:t>
            </a:r>
          </a:p>
          <a:p>
            <a:r>
              <a:rPr lang="en-US" sz="1800" dirty="0"/>
              <a:t>Start the </a:t>
            </a:r>
            <a:r>
              <a:rPr lang="en-US" sz="1800" dirty="0" err="1"/>
              <a:t>uvicorn</a:t>
            </a:r>
            <a:r>
              <a:rPr lang="en-US" sz="1800" dirty="0"/>
              <a:t> program by mentioning the file in which the </a:t>
            </a:r>
            <a:r>
              <a:rPr lang="en-US" sz="1800" dirty="0" err="1"/>
              <a:t>FastAPI</a:t>
            </a:r>
            <a:r>
              <a:rPr lang="en-US" sz="1800" dirty="0"/>
              <a:t> application object is instantiated.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Uvicorn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main:app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–-reload</a:t>
            </a:r>
          </a:p>
          <a:p>
            <a:pPr marL="0" indent="0"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Open the browser and visit </a:t>
            </a:r>
            <a:r>
              <a:rPr lang="en-US" sz="1800" b="1" dirty="0"/>
              <a:t>http://localhost:/8000</a:t>
            </a:r>
            <a:r>
              <a:rPr lang="en-US" sz="1800" dirty="0"/>
              <a:t>. You will see the JSON response in the browser window.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63E26-8ED7-0C1A-1C8F-4D40F0D5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624" y="2865551"/>
            <a:ext cx="5112013" cy="1587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DBDCB3-541D-00DF-5E1E-7CB1808E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72" y="4885777"/>
            <a:ext cx="4521432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98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5754</Words>
  <Application>Microsoft Office PowerPoint</Application>
  <PresentationFormat>Widescreen</PresentationFormat>
  <Paragraphs>641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Aptos</vt:lpstr>
      <vt:lpstr>Aptos Display</vt:lpstr>
      <vt:lpstr>Arial</vt:lpstr>
      <vt:lpstr>Office Theme</vt:lpstr>
      <vt:lpstr>API</vt:lpstr>
      <vt:lpstr>API</vt:lpstr>
      <vt:lpstr>RESTAPI</vt:lpstr>
      <vt:lpstr>FastAPI</vt:lpstr>
      <vt:lpstr>FastAPI vs REST API</vt:lpstr>
      <vt:lpstr>Django, flask, and FastAPI</vt:lpstr>
      <vt:lpstr>Install FastAPI</vt:lpstr>
      <vt:lpstr>Hello world program</vt:lpstr>
      <vt:lpstr>PowerPoint Presentation</vt:lpstr>
      <vt:lpstr>OPENAPI or Interactive API docs</vt:lpstr>
      <vt:lpstr>PowerPoint Presentation</vt:lpstr>
      <vt:lpstr>PowerPoint Presentation</vt:lpstr>
      <vt:lpstr>Q: Personalized Greeting!!</vt:lpstr>
      <vt:lpstr>Q: Check even or odd</vt:lpstr>
      <vt:lpstr>IDE</vt:lpstr>
      <vt:lpstr>PowerPoint Presentation</vt:lpstr>
      <vt:lpstr>REST Architecture</vt:lpstr>
      <vt:lpstr>Path Parameters</vt:lpstr>
      <vt:lpstr>PowerPoint Presentation</vt:lpstr>
      <vt:lpstr>Query Parameters</vt:lpstr>
      <vt:lpstr>PowerPoint Presentation</vt:lpstr>
      <vt:lpstr>Parameter Validation</vt:lpstr>
      <vt:lpstr>PowerPoint Presentation</vt:lpstr>
      <vt:lpstr>PowerPoint Presentation</vt:lpstr>
      <vt:lpstr>Pydantic Model</vt:lpstr>
      <vt:lpstr>Using Pydantic in FastAPI</vt:lpstr>
      <vt:lpstr>Adding Validation Rules</vt:lpstr>
      <vt:lpstr>Request Body</vt:lpstr>
      <vt:lpstr>PowerPoint Presentation</vt:lpstr>
      <vt:lpstr>PowerPoint Presentation</vt:lpstr>
      <vt:lpstr>Using Body Parameters in FastAPI </vt:lpstr>
      <vt:lpstr>PowerPoint Presentation</vt:lpstr>
      <vt:lpstr>Response Model</vt:lpstr>
      <vt:lpstr>Dependencies</vt:lpstr>
      <vt:lpstr>Templates</vt:lpstr>
      <vt:lpstr>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Accessing Form Data </vt:lpstr>
      <vt:lpstr>PowerPoint Presentation</vt:lpstr>
      <vt:lpstr>Here’s a simple login form example with FastAPI handling form data.</vt:lpstr>
      <vt:lpstr>Uploading Files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Janani J Maharajan</dc:creator>
  <cp:lastModifiedBy>Janani J Maharajan</cp:lastModifiedBy>
  <cp:revision>16</cp:revision>
  <dcterms:created xsi:type="dcterms:W3CDTF">2025-08-28T17:15:36Z</dcterms:created>
  <dcterms:modified xsi:type="dcterms:W3CDTF">2025-09-04T17:45:32Z</dcterms:modified>
</cp:coreProperties>
</file>